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61" r:id="rId3"/>
    <p:sldId id="266" r:id="rId4"/>
    <p:sldId id="263" r:id="rId5"/>
    <p:sldId id="272" r:id="rId6"/>
    <p:sldId id="267" r:id="rId7"/>
    <p:sldId id="269" r:id="rId8"/>
    <p:sldId id="258" r:id="rId9"/>
    <p:sldId id="270" r:id="rId10"/>
    <p:sldId id="271" r:id="rId11"/>
    <p:sldId id="262" r:id="rId12"/>
    <p:sldId id="273" r:id="rId13"/>
    <p:sldId id="265" r:id="rId14"/>
    <p:sldId id="275" r:id="rId15"/>
    <p:sldId id="274" r:id="rId16"/>
    <p:sldId id="276" r:id="rId17"/>
    <p:sldId id="27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90B8"/>
    <a:srgbClr val="1A32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9EDAFF-D656-4577-B8EF-473D42359DE4}" v="258" dt="2025-11-12T23:18:31.1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6" autoAdjust="0"/>
    <p:restoredTop sz="94660"/>
  </p:normalViewPr>
  <p:slideViewPr>
    <p:cSldViewPr snapToGrid="0">
      <p:cViewPr varScale="1">
        <p:scale>
          <a:sx n="90" d="100"/>
          <a:sy n="90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A839A-1F05-45FC-B6E8-65A3535BD89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87C44-A6E8-401E-89B9-938577614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12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JENNIFER + DAVID + JUDGE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87C44-A6E8-401E-89B9-9385776149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554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87C44-A6E8-401E-89B9-9385776149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48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87C44-A6E8-401E-89B9-9385776149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37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87C44-A6E8-401E-89B9-9385776149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70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 +  JUSTIN + JENNIFER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87C44-A6E8-401E-89B9-9385776149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75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JENNIFER + DAVID + TY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87C44-A6E8-401E-89B9-9385776149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133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 ON OPENING / CLOSING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87C44-A6E8-401E-89B9-9385776149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96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1A32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75560" y="6492875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B9F898F-08B9-7862-86B8-BA61BFF8C8E9}"/>
              </a:ext>
            </a:extLst>
          </p:cNvPr>
          <p:cNvSpPr/>
          <p:nvPr userDrawn="1"/>
        </p:nvSpPr>
        <p:spPr>
          <a:xfrm>
            <a:off x="-2090" y="5715931"/>
            <a:ext cx="12194090" cy="22352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032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45D8E9-95AF-82EB-9710-593585FCCAAB}"/>
              </a:ext>
            </a:extLst>
          </p:cNvPr>
          <p:cNvSpPr/>
          <p:nvPr userDrawn="1"/>
        </p:nvSpPr>
        <p:spPr>
          <a:xfrm>
            <a:off x="-2090" y="5300831"/>
            <a:ext cx="12194090" cy="6377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3C3338-2078-4DD9-4C34-556137929D61}"/>
              </a:ext>
            </a:extLst>
          </p:cNvPr>
          <p:cNvSpPr>
            <a:spLocks noChangeAspect="1"/>
          </p:cNvSpPr>
          <p:nvPr userDrawn="1"/>
        </p:nvSpPr>
        <p:spPr>
          <a:xfrm>
            <a:off x="-2090" y="3097236"/>
            <a:ext cx="12194090" cy="27403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0FA58B-891A-4232-24A9-C6604F4D7D0D}"/>
              </a:ext>
            </a:extLst>
          </p:cNvPr>
          <p:cNvSpPr/>
          <p:nvPr userDrawn="1"/>
        </p:nvSpPr>
        <p:spPr>
          <a:xfrm>
            <a:off x="-2090" y="5884979"/>
            <a:ext cx="12196182" cy="10058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9377B0C-EF16-15F5-756D-0D56F3A3E198}"/>
              </a:ext>
            </a:extLst>
          </p:cNvPr>
          <p:cNvSpPr/>
          <p:nvPr userDrawn="1"/>
        </p:nvSpPr>
        <p:spPr>
          <a:xfrm>
            <a:off x="-2090" y="3049827"/>
            <a:ext cx="12194090" cy="22352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032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243A2E-8C79-FEF6-9AF6-8C0507D30B36}"/>
              </a:ext>
            </a:extLst>
          </p:cNvPr>
          <p:cNvSpPr/>
          <p:nvPr userDrawn="1"/>
        </p:nvSpPr>
        <p:spPr>
          <a:xfrm>
            <a:off x="-2090" y="3049827"/>
            <a:ext cx="12194090" cy="6377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8A3E8E0-37CA-D6EA-9E28-30BD24D7F6A5}"/>
              </a:ext>
            </a:extLst>
          </p:cNvPr>
          <p:cNvSpPr/>
          <p:nvPr userDrawn="1"/>
        </p:nvSpPr>
        <p:spPr>
          <a:xfrm>
            <a:off x="-2089" y="3037545"/>
            <a:ext cx="12194089" cy="9563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94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0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5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819AB918-DFF3-5326-A245-76C5BCE9EF10}"/>
              </a:ext>
            </a:extLst>
          </p:cNvPr>
          <p:cNvSpPr/>
          <p:nvPr userDrawn="1"/>
        </p:nvSpPr>
        <p:spPr>
          <a:xfrm>
            <a:off x="-2090" y="415100"/>
            <a:ext cx="12194090" cy="22352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032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95AB09-19B8-CC48-824D-639B7D2377E3}"/>
              </a:ext>
            </a:extLst>
          </p:cNvPr>
          <p:cNvSpPr/>
          <p:nvPr userDrawn="1"/>
        </p:nvSpPr>
        <p:spPr>
          <a:xfrm>
            <a:off x="-2090" y="0"/>
            <a:ext cx="12194090" cy="6377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-2090" y="0"/>
            <a:ext cx="12194090" cy="5367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0"/>
            <a:ext cx="11029616" cy="54217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1192" y="1000760"/>
            <a:ext cx="11029615" cy="4858039"/>
          </a:xfrm>
        </p:spPr>
        <p:txBody>
          <a:bodyPr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39492" y="6492875"/>
            <a:ext cx="1052508" cy="365125"/>
          </a:xfrm>
        </p:spPr>
        <p:txBody>
          <a:bodyPr/>
          <a:lstStyle/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E98C66C-8557-A2E8-ED11-D7090DDAAD74}"/>
              </a:ext>
            </a:extLst>
          </p:cNvPr>
          <p:cNvGrpSpPr/>
          <p:nvPr userDrawn="1"/>
        </p:nvGrpSpPr>
        <p:grpSpPr>
          <a:xfrm>
            <a:off x="-2091" y="590232"/>
            <a:ext cx="12194091" cy="49278"/>
            <a:chOff x="446533" y="590232"/>
            <a:chExt cx="11298933" cy="9855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1FDAA24-45C8-C8DE-68C8-EACBEDDE71AC}"/>
                </a:ext>
              </a:extLst>
            </p:cNvPr>
            <p:cNvSpPr/>
            <p:nvPr userDrawn="1"/>
          </p:nvSpPr>
          <p:spPr>
            <a:xfrm>
              <a:off x="446533" y="593790"/>
              <a:ext cx="3770372" cy="949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8CA440B-3AD2-67C4-10E7-267184993C00}"/>
                </a:ext>
              </a:extLst>
            </p:cNvPr>
            <p:cNvSpPr/>
            <p:nvPr userDrawn="1"/>
          </p:nvSpPr>
          <p:spPr>
            <a:xfrm>
              <a:off x="7975094" y="590232"/>
              <a:ext cx="3770372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A7BACA3-F004-8997-10E5-A9521EB521A0}"/>
                </a:ext>
              </a:extLst>
            </p:cNvPr>
            <p:cNvSpPr/>
            <p:nvPr userDrawn="1"/>
          </p:nvSpPr>
          <p:spPr>
            <a:xfrm>
              <a:off x="4210813" y="593790"/>
              <a:ext cx="3770372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099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05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00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52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50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10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45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0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FC8A2E6-C3D3-4246-942B-FCA67F2835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2C85637-361F-4DCF-89BA-A704E54D4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3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Steven_Locke@NYED.USCOURTS.GOV" TargetMode="External"/><Relationship Id="rId7" Type="http://schemas.openxmlformats.org/officeDocument/2006/relationships/image" Target="../media/image2.jpeg"/><Relationship Id="rId2" Type="http://schemas.openxmlformats.org/officeDocument/2006/relationships/hyperlink" Target="mailto:jsnyder@dilworthlaw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mailto:dbarnard@magnals.com" TargetMode="External"/><Relationship Id="rId4" Type="http://schemas.openxmlformats.org/officeDocument/2006/relationships/hyperlink" Target="mailto:tyh@employmentlit.com" TargetMode="External"/><Relationship Id="rId9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svg"/><Relationship Id="rId7" Type="http://schemas.openxmlformats.org/officeDocument/2006/relationships/image" Target="../media/image30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svg"/><Relationship Id="rId4" Type="http://schemas.openxmlformats.org/officeDocument/2006/relationships/image" Target="../media/image27.png"/><Relationship Id="rId9" Type="http://schemas.openxmlformats.org/officeDocument/2006/relationships/image" Target="../media/image32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Steven_Locke@NYED.USCOURTS.GOV" TargetMode="External"/><Relationship Id="rId7" Type="http://schemas.openxmlformats.org/officeDocument/2006/relationships/image" Target="../media/image2.jpeg"/><Relationship Id="rId2" Type="http://schemas.openxmlformats.org/officeDocument/2006/relationships/hyperlink" Target="mailto:jsnyder@dilworthlaw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mailto:barnard@magnals.com" TargetMode="External"/><Relationship Id="rId4" Type="http://schemas.openxmlformats.org/officeDocument/2006/relationships/hyperlink" Target="mailto:tyh@employmentlit.com" TargetMode="External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SPEAKING TO TODAY’S JURY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078967"/>
            <a:ext cx="10993546" cy="1006800"/>
          </a:xfrm>
        </p:spPr>
        <p:txBody>
          <a:bodyPr>
            <a:normAutofit/>
          </a:bodyPr>
          <a:lstStyle/>
          <a:p>
            <a:r>
              <a:rPr lang="en-US" sz="2000" dirty="0"/>
              <a:t>ABA Section of Labor &amp; Employment Law – 19</a:t>
            </a:r>
            <a:r>
              <a:rPr lang="en-US" sz="2000" baseline="30000" dirty="0"/>
              <a:t>th</a:t>
            </a:r>
            <a:r>
              <a:rPr lang="en-US" sz="2000" dirty="0"/>
              <a:t> Annual conference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47E806-EBC9-A468-4216-77B2EACBD288}"/>
              </a:ext>
            </a:extLst>
          </p:cNvPr>
          <p:cNvGrpSpPr/>
          <p:nvPr/>
        </p:nvGrpSpPr>
        <p:grpSpPr>
          <a:xfrm>
            <a:off x="190992" y="3303390"/>
            <a:ext cx="11706107" cy="2260682"/>
            <a:chOff x="106266" y="3209871"/>
            <a:chExt cx="11706107" cy="226068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3DDB7E7-AAEE-AF5B-8EFA-31F268D2579A}"/>
                </a:ext>
              </a:extLst>
            </p:cNvPr>
            <p:cNvSpPr/>
            <p:nvPr/>
          </p:nvSpPr>
          <p:spPr>
            <a:xfrm>
              <a:off x="106266" y="4362557"/>
              <a:ext cx="3231685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sz="1600" dirty="0">
                  <a:solidFill>
                    <a:srgbClr val="1A3260"/>
                  </a:solidFill>
                </a:rPr>
                <a:t>Jennifer Platzkere Snyder, Esquire</a:t>
              </a:r>
              <a:br>
                <a:rPr lang="en-US" altLang="en-US" sz="1600" dirty="0">
                  <a:solidFill>
                    <a:srgbClr val="1A3260"/>
                  </a:solidFill>
                </a:rPr>
              </a:br>
              <a:r>
                <a:rPr lang="en-US" altLang="en-US" sz="1600" dirty="0">
                  <a:solidFill>
                    <a:srgbClr val="1A3260"/>
                  </a:solidFill>
                </a:rPr>
                <a:t>Dilworth Paxson LLP</a:t>
              </a:r>
              <a:endParaRPr lang="en-US" sz="1600" dirty="0">
                <a:solidFill>
                  <a:srgbClr val="1A3260"/>
                </a:solidFill>
              </a:endParaRPr>
            </a:p>
            <a:p>
              <a:pPr algn="ctr"/>
              <a:r>
                <a:rPr lang="en-US" sz="1600" dirty="0">
                  <a:solidFill>
                    <a:schemeClr val="accent3">
                      <a:lumMod val="75000"/>
                    </a:schemeClr>
                  </a:solidFill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jsnyder@dilworthlaw.com</a:t>
              </a:r>
              <a:endParaRPr lang="en-US" sz="1600" dirty="0">
                <a:solidFill>
                  <a:schemeClr val="accent3">
                    <a:lumMod val="75000"/>
                  </a:schemeClr>
                </a:solidFill>
              </a:endParaRPr>
            </a:p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(215) 575-7077 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974A94-28A0-AB8A-4407-84ED4E46CADB}"/>
                </a:ext>
              </a:extLst>
            </p:cNvPr>
            <p:cNvSpPr/>
            <p:nvPr/>
          </p:nvSpPr>
          <p:spPr>
            <a:xfrm>
              <a:off x="8784493" y="4362557"/>
              <a:ext cx="3027880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The Honorable Steven Locke</a:t>
              </a:r>
              <a:br>
                <a:rPr lang="en-US" sz="1600" dirty="0">
                  <a:solidFill>
                    <a:srgbClr val="1A3260"/>
                  </a:solidFill>
                </a:rPr>
              </a:br>
              <a:r>
                <a:rPr lang="en-US" sz="1600" dirty="0">
                  <a:solidFill>
                    <a:srgbClr val="1A3260"/>
                  </a:solidFill>
                </a:rPr>
                <a:t>United States Magistrate Judge</a:t>
              </a:r>
            </a:p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Eastern District of New York</a:t>
              </a:r>
            </a:p>
            <a:p>
              <a:pPr algn="ctr"/>
              <a:r>
                <a:rPr lang="en-US" sz="1600" dirty="0">
                  <a:solidFill>
                    <a:schemeClr val="accent3">
                      <a:lumMod val="75000"/>
                    </a:schemeClr>
                  </a:solidFill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Steven_Locke@nyed.uscourts.gov</a:t>
              </a:r>
              <a:endParaRPr lang="en-US" sz="16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B2369C2-4F5F-C2D6-EBF2-21607CCD304B}"/>
                </a:ext>
              </a:extLst>
            </p:cNvPr>
            <p:cNvSpPr/>
            <p:nvPr/>
          </p:nvSpPr>
          <p:spPr>
            <a:xfrm>
              <a:off x="3553005" y="4362557"/>
              <a:ext cx="2443233" cy="11079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Ty </a:t>
              </a:r>
              <a:r>
                <a:rPr lang="en-US" sz="1600" dirty="0" err="1">
                  <a:solidFill>
                    <a:srgbClr val="1A3260"/>
                  </a:solidFill>
                </a:rPr>
                <a:t>Hyderally</a:t>
              </a:r>
              <a:r>
                <a:rPr lang="en-US" sz="1600" dirty="0">
                  <a:solidFill>
                    <a:srgbClr val="1A3260"/>
                  </a:solidFill>
                </a:rPr>
                <a:t>, </a:t>
              </a:r>
              <a:r>
                <a:rPr lang="en-US" altLang="en-US" sz="1600" dirty="0">
                  <a:solidFill>
                    <a:srgbClr val="1A3260"/>
                  </a:solidFill>
                </a:rPr>
                <a:t>Esquire</a:t>
              </a:r>
              <a:br>
                <a:rPr lang="en-US" altLang="en-US" sz="1600" dirty="0">
                  <a:solidFill>
                    <a:srgbClr val="1A3260"/>
                  </a:solidFill>
                </a:rPr>
              </a:br>
              <a:r>
                <a:rPr lang="en-US" altLang="en-US" sz="1600" dirty="0" err="1">
                  <a:solidFill>
                    <a:srgbClr val="1A3260"/>
                  </a:solidFill>
                </a:rPr>
                <a:t>Hyderally</a:t>
              </a:r>
              <a:r>
                <a:rPr lang="en-US" altLang="en-US" sz="1600" dirty="0">
                  <a:solidFill>
                    <a:srgbClr val="1A3260"/>
                  </a:solidFill>
                </a:rPr>
                <a:t> &amp; Associates P.C.</a:t>
              </a:r>
              <a:br>
                <a:rPr lang="en-US" altLang="en-US" sz="1600" dirty="0">
                  <a:solidFill>
                    <a:srgbClr val="1A3260"/>
                  </a:solidFill>
                </a:rPr>
              </a:br>
              <a:r>
                <a:rPr lang="en-US" sz="1600" dirty="0">
                  <a:solidFill>
                    <a:schemeClr val="accent3">
                      <a:lumMod val="75000"/>
                    </a:schemeClr>
                  </a:solidFill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tyh@employmentlit.com</a:t>
              </a:r>
              <a:endParaRPr lang="en-US" sz="1600" dirty="0">
                <a:solidFill>
                  <a:schemeClr val="accent3">
                    <a:lumMod val="75000"/>
                  </a:schemeClr>
                </a:solidFill>
              </a:endParaRPr>
            </a:p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(973) 509-8500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DDC6355-2B84-8EFB-DA02-74C90823D98D}"/>
                </a:ext>
              </a:extLst>
            </p:cNvPr>
            <p:cNvSpPr/>
            <p:nvPr/>
          </p:nvSpPr>
          <p:spPr>
            <a:xfrm>
              <a:off x="6273617" y="4362557"/>
              <a:ext cx="2198167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David Barnard, Ph.D</a:t>
              </a:r>
              <a:br>
                <a:rPr lang="en-US" sz="1600" dirty="0">
                  <a:solidFill>
                    <a:srgbClr val="1A3260"/>
                  </a:solidFill>
                </a:rPr>
              </a:br>
              <a:r>
                <a:rPr lang="en-US" sz="1600" dirty="0">
                  <a:solidFill>
                    <a:srgbClr val="1A3260"/>
                  </a:solidFill>
                </a:rPr>
                <a:t>Magna Legal Services</a:t>
              </a:r>
            </a:p>
            <a:p>
              <a:pPr algn="ctr"/>
              <a:r>
                <a:rPr lang="en-US" sz="1600" dirty="0">
                  <a:solidFill>
                    <a:schemeClr val="accent3">
                      <a:lumMod val="75000"/>
                    </a:schemeClr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dbarnard@magnals.com</a:t>
              </a:r>
              <a:endParaRPr lang="en-US" sz="1600" dirty="0">
                <a:solidFill>
                  <a:schemeClr val="accent3">
                    <a:lumMod val="75000"/>
                  </a:schemeClr>
                </a:solidFill>
              </a:endParaRPr>
            </a:p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(917) 612-0001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B3381A7-0868-BD52-421D-41FFD6B20D2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664932" y="3209871"/>
              <a:ext cx="1267002" cy="1152686"/>
            </a:xfrm>
            <a:prstGeom prst="rect">
              <a:avLst/>
            </a:prstGeom>
          </p:spPr>
        </p:pic>
        <p:pic>
          <p:nvPicPr>
            <p:cNvPr id="15" name="Picture 2" descr="Organization Profile Page - Dilworth Paxson LLP">
              <a:extLst>
                <a:ext uri="{FF2B5EF4-FFF2-40B4-BE49-F238E27FC236}">
                  <a16:creationId xmlns:a16="http://schemas.microsoft.com/office/drawing/2014/main" id="{8D488C7E-A2CD-C086-2E9A-143B8CF989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781" y="3523612"/>
              <a:ext cx="1842655" cy="5252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4" descr="The Hyderally &amp; Associates, P.C. team proudly sponsors the Pride Festival.  We advocate and litigate for a safe and inclusive work environment for  all.&quot; 🌈🌈🌈 Out Montclair is so thankful for Hyderally">
              <a:extLst>
                <a:ext uri="{FF2B5EF4-FFF2-40B4-BE49-F238E27FC236}">
                  <a16:creationId xmlns:a16="http://schemas.microsoft.com/office/drawing/2014/main" id="{5E3E3477-16A3-0624-D4C0-EBB5372F087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682" b="40682"/>
            <a:stretch>
              <a:fillRect/>
            </a:stretch>
          </p:blipFill>
          <p:spPr bwMode="auto">
            <a:xfrm>
              <a:off x="3647210" y="3576113"/>
              <a:ext cx="2254826" cy="4202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6" descr="Magna Legal Services">
              <a:extLst>
                <a:ext uri="{FF2B5EF4-FFF2-40B4-BE49-F238E27FC236}">
                  <a16:creationId xmlns:a16="http://schemas.microsoft.com/office/drawing/2014/main" id="{89ABD796-11D4-C3A0-4A01-C44F650C5B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1500" y="3557078"/>
              <a:ext cx="1942400" cy="4582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15534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4: Storytelling in “Chunks”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6576" y="1324038"/>
            <a:ext cx="7358848" cy="1964784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4800"/>
              </a:spcAft>
            </a:pPr>
            <a:r>
              <a:rPr lang="en-US" sz="2800" dirty="0"/>
              <a:t>Jurors remember narratives, not isolated facts</a:t>
            </a:r>
          </a:p>
          <a:p>
            <a:pPr marL="457200" indent="-457200">
              <a:spcBef>
                <a:spcPts val="0"/>
              </a:spcBef>
              <a:spcAft>
                <a:spcPts val="4800"/>
              </a:spcAft>
            </a:pPr>
            <a:r>
              <a:rPr lang="en-US" sz="2800" dirty="0"/>
              <a:t>Use strong, simple themes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001EA7-186D-C286-1CEA-AC7807E6C589}"/>
              </a:ext>
            </a:extLst>
          </p:cNvPr>
          <p:cNvGrpSpPr/>
          <p:nvPr/>
        </p:nvGrpSpPr>
        <p:grpSpPr>
          <a:xfrm>
            <a:off x="0" y="3429000"/>
            <a:ext cx="12192000" cy="3429000"/>
            <a:chOff x="0" y="3429000"/>
            <a:chExt cx="12192000" cy="3429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317049-4D21-07C0-6399-5C265FD087D3}"/>
                </a:ext>
              </a:extLst>
            </p:cNvPr>
            <p:cNvSpPr/>
            <p:nvPr/>
          </p:nvSpPr>
          <p:spPr>
            <a:xfrm>
              <a:off x="0" y="3429000"/>
              <a:ext cx="12192000" cy="3429000"/>
            </a:xfrm>
            <a:prstGeom prst="rect">
              <a:avLst/>
            </a:prstGeom>
            <a:solidFill>
              <a:srgbClr val="1A3260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EEEE96E-90F4-EBF3-94B2-0F540F3F71DF}"/>
                </a:ext>
              </a:extLst>
            </p:cNvPr>
            <p:cNvCxnSpPr/>
            <p:nvPr/>
          </p:nvCxnSpPr>
          <p:spPr>
            <a:xfrm>
              <a:off x="0" y="3429000"/>
              <a:ext cx="12192000" cy="0"/>
            </a:xfrm>
            <a:prstGeom prst="line">
              <a:avLst/>
            </a:prstGeom>
            <a:ln>
              <a:solidFill>
                <a:schemeClr val="accent1">
                  <a:lumMod val="20000"/>
                  <a:lumOff val="80000"/>
                  <a:alpha val="94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7491786-398E-54B2-E494-FD8BA0B8E619}"/>
                </a:ext>
              </a:extLst>
            </p:cNvPr>
            <p:cNvGrpSpPr/>
            <p:nvPr/>
          </p:nvGrpSpPr>
          <p:grpSpPr>
            <a:xfrm>
              <a:off x="959427" y="4783639"/>
              <a:ext cx="10273146" cy="1018309"/>
              <a:chOff x="959427" y="5653330"/>
              <a:chExt cx="10273146" cy="101830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4F34A0F-09EA-A30B-8EA9-BD399BC64721}"/>
                  </a:ext>
                </a:extLst>
              </p:cNvPr>
              <p:cNvSpPr/>
              <p:nvPr/>
            </p:nvSpPr>
            <p:spPr>
              <a:xfrm>
                <a:off x="959427" y="5653330"/>
                <a:ext cx="10273146" cy="1018309"/>
              </a:xfrm>
              <a:prstGeom prst="rect">
                <a:avLst/>
              </a:prstGeom>
              <a:solidFill>
                <a:srgbClr val="4590B8"/>
              </a:solidFill>
              <a:ln w="25400">
                <a:solidFill>
                  <a:srgbClr val="4590B8"/>
                </a:solidFill>
              </a:ln>
              <a:effectLst>
                <a:outerShdw blurRad="1524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12505CE-A16D-33BE-658E-1E258B63AAB7}"/>
                  </a:ext>
                </a:extLst>
              </p:cNvPr>
              <p:cNvSpPr txBox="1"/>
              <p:nvPr/>
            </p:nvSpPr>
            <p:spPr>
              <a:xfrm>
                <a:off x="1603664" y="5900874"/>
                <a:ext cx="898467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“Respect in the workplace is a right, not a privilege.”</a:t>
                </a: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7B2B68E-8ACE-7688-4C42-318913347108}"/>
                </a:ext>
              </a:extLst>
            </p:cNvPr>
            <p:cNvSpPr txBox="1"/>
            <p:nvPr/>
          </p:nvSpPr>
          <p:spPr>
            <a:xfrm>
              <a:off x="5182899" y="4181796"/>
              <a:ext cx="1826202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4590B8"/>
                  </a:solidFill>
                </a:rPr>
                <a:t>EXAMPLE: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614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C0ED6E-2594-CB2A-B094-2B5A6668FF93}"/>
              </a:ext>
            </a:extLst>
          </p:cNvPr>
          <p:cNvSpPr/>
          <p:nvPr/>
        </p:nvSpPr>
        <p:spPr>
          <a:xfrm>
            <a:off x="581192" y="1182309"/>
            <a:ext cx="11029616" cy="101830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4A6E5E3-C0D9-B5ED-1BBD-101763E7D4CA}"/>
              </a:ext>
            </a:extLst>
          </p:cNvPr>
          <p:cNvCxnSpPr>
            <a:cxnSpLocks/>
          </p:cNvCxnSpPr>
          <p:nvPr/>
        </p:nvCxnSpPr>
        <p:spPr>
          <a:xfrm>
            <a:off x="581192" y="1177229"/>
            <a:ext cx="11029616" cy="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CHUNKED Storytelling FRAMEWORK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7FFC78-661B-A779-4528-F06446D54890}"/>
              </a:ext>
            </a:extLst>
          </p:cNvPr>
          <p:cNvGrpSpPr/>
          <p:nvPr/>
        </p:nvGrpSpPr>
        <p:grpSpPr>
          <a:xfrm>
            <a:off x="581192" y="5241319"/>
            <a:ext cx="11029616" cy="1018309"/>
            <a:chOff x="581192" y="5241319"/>
            <a:chExt cx="11029616" cy="1018309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7D4911-041C-298E-D3ED-B0EFE849250C}"/>
                </a:ext>
              </a:extLst>
            </p:cNvPr>
            <p:cNvSpPr/>
            <p:nvPr/>
          </p:nvSpPr>
          <p:spPr>
            <a:xfrm>
              <a:off x="581192" y="5241319"/>
              <a:ext cx="11029616" cy="1018309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8F52D90-8AD4-01B1-C0A2-887384D4173A}"/>
                </a:ext>
              </a:extLst>
            </p:cNvPr>
            <p:cNvCxnSpPr>
              <a:cxnSpLocks/>
            </p:cNvCxnSpPr>
            <p:nvPr/>
          </p:nvCxnSpPr>
          <p:spPr>
            <a:xfrm>
              <a:off x="581192" y="5241319"/>
              <a:ext cx="11029616" cy="0"/>
            </a:xfrm>
            <a:prstGeom prst="line">
              <a:avLst/>
            </a:prstGeom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0E2819D-EAE0-DC90-6A60-CC70591E46D5}"/>
                </a:ext>
              </a:extLst>
            </p:cNvPr>
            <p:cNvSpPr txBox="1"/>
            <p:nvPr/>
          </p:nvSpPr>
          <p:spPr>
            <a:xfrm>
              <a:off x="2868721" y="5483783"/>
              <a:ext cx="645455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accent2"/>
                  </a:solidFill>
                </a:rPr>
                <a:t>Reinforce at opening and closing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BF1912E-253F-FA23-ABC7-296E722E7CD3}"/>
              </a:ext>
            </a:extLst>
          </p:cNvPr>
          <p:cNvSpPr txBox="1"/>
          <p:nvPr/>
        </p:nvSpPr>
        <p:spPr>
          <a:xfrm>
            <a:off x="2868721" y="1424773"/>
            <a:ext cx="64545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Organize trial like chapters in a novel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2B8EB3D-409D-8ABE-1BF4-6CAF5D3E45B9}"/>
              </a:ext>
            </a:extLst>
          </p:cNvPr>
          <p:cNvGrpSpPr/>
          <p:nvPr/>
        </p:nvGrpSpPr>
        <p:grpSpPr>
          <a:xfrm>
            <a:off x="581192" y="3912085"/>
            <a:ext cx="11029616" cy="1018309"/>
            <a:chOff x="581192" y="3912085"/>
            <a:chExt cx="11029616" cy="101830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D1DDC4A-EB35-6F74-2232-D22E341F891C}"/>
                </a:ext>
              </a:extLst>
            </p:cNvPr>
            <p:cNvSpPr/>
            <p:nvPr/>
          </p:nvSpPr>
          <p:spPr>
            <a:xfrm>
              <a:off x="581192" y="3912085"/>
              <a:ext cx="11029616" cy="1018309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DF7B681-DDEC-ACD3-5D14-0C43FDD6BB03}"/>
                </a:ext>
              </a:extLst>
            </p:cNvPr>
            <p:cNvCxnSpPr>
              <a:cxnSpLocks/>
            </p:cNvCxnSpPr>
            <p:nvPr/>
          </p:nvCxnSpPr>
          <p:spPr>
            <a:xfrm>
              <a:off x="581192" y="3912085"/>
              <a:ext cx="11029616" cy="0"/>
            </a:xfrm>
            <a:prstGeom prst="line">
              <a:avLst/>
            </a:prstGeom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EE860CE-BEBF-81DA-A21A-854F380BE7C8}"/>
                </a:ext>
              </a:extLst>
            </p:cNvPr>
            <p:cNvSpPr txBox="1"/>
            <p:nvPr/>
          </p:nvSpPr>
          <p:spPr>
            <a:xfrm>
              <a:off x="2868721" y="4154549"/>
              <a:ext cx="645455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accent2"/>
                  </a:solidFill>
                </a:rPr>
                <a:t>Recap at end of each section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5F2BF18-C0A9-D54B-80CA-E9DC5072E1F9}"/>
              </a:ext>
            </a:extLst>
          </p:cNvPr>
          <p:cNvGrpSpPr/>
          <p:nvPr/>
        </p:nvGrpSpPr>
        <p:grpSpPr>
          <a:xfrm>
            <a:off x="970680" y="2330624"/>
            <a:ext cx="10250641" cy="1333917"/>
            <a:chOff x="798363" y="1952316"/>
            <a:chExt cx="10250641" cy="1333917"/>
          </a:xfrm>
          <a:solidFill>
            <a:schemeClr val="accent2">
              <a:lumMod val="60000"/>
              <a:lumOff val="40000"/>
            </a:schemeClr>
          </a:solidFill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4850935-7EE7-2BD9-58AE-B7CBA7D053BD}"/>
                </a:ext>
              </a:extLst>
            </p:cNvPr>
            <p:cNvGrpSpPr/>
            <p:nvPr/>
          </p:nvGrpSpPr>
          <p:grpSpPr>
            <a:xfrm>
              <a:off x="798363" y="1952316"/>
              <a:ext cx="2453641" cy="1333917"/>
              <a:chOff x="581192" y="1952316"/>
              <a:chExt cx="2453641" cy="1333917"/>
            </a:xfrm>
            <a:grpFill/>
          </p:grpSpPr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334DEF9E-37F3-06DE-C624-354E19237D93}"/>
                  </a:ext>
                </a:extLst>
              </p:cNvPr>
              <p:cNvSpPr/>
              <p:nvPr/>
            </p:nvSpPr>
            <p:spPr>
              <a:xfrm>
                <a:off x="1564172" y="1952316"/>
                <a:ext cx="487680" cy="4876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i="1" dirty="0"/>
                  <a:t>1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91A5565-A536-4797-1BB4-7D7E5CD41C73}"/>
                  </a:ext>
                </a:extLst>
              </p:cNvPr>
              <p:cNvSpPr txBox="1"/>
              <p:nvPr/>
            </p:nvSpPr>
            <p:spPr>
              <a:xfrm>
                <a:off x="581192" y="2455236"/>
                <a:ext cx="2453641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Tenure &amp; performance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8511A93-8877-BF3F-6E06-1CF8113199A3}"/>
                </a:ext>
              </a:extLst>
            </p:cNvPr>
            <p:cNvGrpSpPr/>
            <p:nvPr/>
          </p:nvGrpSpPr>
          <p:grpSpPr>
            <a:xfrm>
              <a:off x="3750194" y="1952316"/>
              <a:ext cx="2453641" cy="964585"/>
              <a:chOff x="3589018" y="1952316"/>
              <a:chExt cx="2453641" cy="964585"/>
            </a:xfrm>
            <a:grpFill/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5B6E5174-04E3-77C1-2E83-4FDBD9CC8DD3}"/>
                  </a:ext>
                </a:extLst>
              </p:cNvPr>
              <p:cNvSpPr/>
              <p:nvPr/>
            </p:nvSpPr>
            <p:spPr>
              <a:xfrm>
                <a:off x="4571998" y="1952316"/>
                <a:ext cx="487680" cy="4876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i="1" dirty="0"/>
                  <a:t>2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7632F7A-1773-2856-513C-AEE70D4B1CC1}"/>
                  </a:ext>
                </a:extLst>
              </p:cNvPr>
              <p:cNvSpPr txBox="1"/>
              <p:nvPr/>
            </p:nvSpPr>
            <p:spPr>
              <a:xfrm>
                <a:off x="3589018" y="2455236"/>
                <a:ext cx="245364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Harassment</a:t>
                </a: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A2B30668-9337-30DE-B14E-0AE9C5EE079C}"/>
                </a:ext>
              </a:extLst>
            </p:cNvPr>
            <p:cNvGrpSpPr/>
            <p:nvPr/>
          </p:nvGrpSpPr>
          <p:grpSpPr>
            <a:xfrm>
              <a:off x="6702025" y="1952316"/>
              <a:ext cx="1924394" cy="1333917"/>
              <a:chOff x="6229007" y="1952316"/>
              <a:chExt cx="1924394" cy="1333917"/>
            </a:xfrm>
            <a:grpFill/>
          </p:grpSpPr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AAD3606E-D3C0-47D0-DA2F-5FC2E8B0BCA7}"/>
                  </a:ext>
                </a:extLst>
              </p:cNvPr>
              <p:cNvSpPr/>
              <p:nvPr/>
            </p:nvSpPr>
            <p:spPr>
              <a:xfrm>
                <a:off x="6947364" y="1952316"/>
                <a:ext cx="487680" cy="4876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i="1" dirty="0"/>
                  <a:t>3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AC259F1-5043-4DF9-3604-F3DEB6E9E74A}"/>
                  </a:ext>
                </a:extLst>
              </p:cNvPr>
              <p:cNvSpPr txBox="1"/>
              <p:nvPr/>
            </p:nvSpPr>
            <p:spPr>
              <a:xfrm>
                <a:off x="6229007" y="2455236"/>
                <a:ext cx="1924394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Retaliation &amp; firing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7E7A1CD4-6882-7B4C-A2D9-9510FAB26FB3}"/>
                </a:ext>
              </a:extLst>
            </p:cNvPr>
            <p:cNvGrpSpPr/>
            <p:nvPr/>
          </p:nvGrpSpPr>
          <p:grpSpPr>
            <a:xfrm>
              <a:off x="9124610" y="1952316"/>
              <a:ext cx="1924394" cy="964585"/>
              <a:chOff x="9124610" y="1952316"/>
              <a:chExt cx="1924394" cy="964585"/>
            </a:xfrm>
            <a:grpFill/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543568A0-BBBA-71B5-ED6F-5E772A71139E}"/>
                  </a:ext>
                </a:extLst>
              </p:cNvPr>
              <p:cNvSpPr/>
              <p:nvPr/>
            </p:nvSpPr>
            <p:spPr>
              <a:xfrm>
                <a:off x="9842967" y="1952316"/>
                <a:ext cx="487680" cy="4876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i="1" dirty="0"/>
                  <a:t>4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04C0809-CC08-D8E7-0D9F-FECC64EF0FF4}"/>
                  </a:ext>
                </a:extLst>
              </p:cNvPr>
              <p:cNvSpPr txBox="1"/>
              <p:nvPr/>
            </p:nvSpPr>
            <p:spPr>
              <a:xfrm>
                <a:off x="9124610" y="2455236"/>
                <a:ext cx="192439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Aftermath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8695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5: Employment Case SPECIFICS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B2B2B8E-0A7F-8118-6699-26E4B94679F9}"/>
              </a:ext>
            </a:extLst>
          </p:cNvPr>
          <p:cNvGrpSpPr/>
          <p:nvPr/>
        </p:nvGrpSpPr>
        <p:grpSpPr>
          <a:xfrm>
            <a:off x="611674" y="1078302"/>
            <a:ext cx="10999132" cy="994338"/>
            <a:chOff x="611674" y="1078302"/>
            <a:chExt cx="10999132" cy="99433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4B7EF57-359F-5335-7627-C7F064382CCC}"/>
                </a:ext>
              </a:extLst>
            </p:cNvPr>
            <p:cNvSpPr/>
            <p:nvPr/>
          </p:nvSpPr>
          <p:spPr>
            <a:xfrm>
              <a:off x="914400" y="1219200"/>
              <a:ext cx="10393680" cy="655320"/>
            </a:xfrm>
            <a:prstGeom prst="rect">
              <a:avLst/>
            </a:prstGeom>
            <a:solidFill>
              <a:srgbClr val="4590B8"/>
            </a:solidFill>
            <a:ln>
              <a:noFill/>
            </a:ln>
            <a:effectLst>
              <a:outerShdw blurRad="1524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056E4CB-877D-BDC0-6DEE-5390BC0A804B}"/>
                </a:ext>
              </a:extLst>
            </p:cNvPr>
            <p:cNvSpPr/>
            <p:nvPr/>
          </p:nvSpPr>
          <p:spPr>
            <a:xfrm>
              <a:off x="10454639" y="1078302"/>
              <a:ext cx="1156167" cy="99433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DCC1DC2-3DEE-7061-5805-A7150D7F380D}"/>
                </a:ext>
              </a:extLst>
            </p:cNvPr>
            <p:cNvSpPr/>
            <p:nvPr/>
          </p:nvSpPr>
          <p:spPr>
            <a:xfrm flipH="1">
              <a:off x="611674" y="1078302"/>
              <a:ext cx="1156167" cy="99433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EA16E48-5229-25A7-4E3F-902D77F0A591}"/>
                </a:ext>
              </a:extLst>
            </p:cNvPr>
            <p:cNvSpPr txBox="1"/>
            <p:nvPr/>
          </p:nvSpPr>
          <p:spPr>
            <a:xfrm>
              <a:off x="1242060" y="1316027"/>
              <a:ext cx="9707880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Jurors bring personal work experiences with them to the jury box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14589F7-90F7-039C-8247-907F57F51A41}"/>
              </a:ext>
            </a:extLst>
          </p:cNvPr>
          <p:cNvGrpSpPr/>
          <p:nvPr/>
        </p:nvGrpSpPr>
        <p:grpSpPr>
          <a:xfrm>
            <a:off x="0" y="4418034"/>
            <a:ext cx="12192000" cy="2439966"/>
            <a:chOff x="0" y="4418034"/>
            <a:chExt cx="12192000" cy="24399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15707F1-7C8D-7E8B-532A-D39C8463B6C5}"/>
                </a:ext>
              </a:extLst>
            </p:cNvPr>
            <p:cNvSpPr/>
            <p:nvPr/>
          </p:nvSpPr>
          <p:spPr>
            <a:xfrm>
              <a:off x="0" y="4427119"/>
              <a:ext cx="12192000" cy="243088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DB95071-9781-FEAD-69EB-7D85698C9B78}"/>
                </a:ext>
              </a:extLst>
            </p:cNvPr>
            <p:cNvCxnSpPr/>
            <p:nvPr/>
          </p:nvCxnSpPr>
          <p:spPr>
            <a:xfrm>
              <a:off x="0" y="4418034"/>
              <a:ext cx="12192000" cy="0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CDA0C4C1-83E2-9CD3-1368-C01E1436D377}"/>
                </a:ext>
              </a:extLst>
            </p:cNvPr>
            <p:cNvGrpSpPr/>
            <p:nvPr/>
          </p:nvGrpSpPr>
          <p:grpSpPr>
            <a:xfrm>
              <a:off x="596434" y="5145390"/>
              <a:ext cx="10999132" cy="994338"/>
              <a:chOff x="611674" y="1078302"/>
              <a:chExt cx="10999132" cy="994338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D867ABB3-4F89-7C95-F99C-F27DE1859F75}"/>
                  </a:ext>
                </a:extLst>
              </p:cNvPr>
              <p:cNvSpPr/>
              <p:nvPr/>
            </p:nvSpPr>
            <p:spPr>
              <a:xfrm>
                <a:off x="914400" y="1219200"/>
                <a:ext cx="10393680" cy="655320"/>
              </a:xfrm>
              <a:prstGeom prst="rect">
                <a:avLst/>
              </a:prstGeom>
              <a:solidFill>
                <a:srgbClr val="4590B8"/>
              </a:solidFill>
              <a:ln>
                <a:noFill/>
              </a:ln>
              <a:effectLst>
                <a:outerShdw blurRad="1524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D55B77E-EA9D-1A43-B41F-5D1E6B0ED3EB}"/>
                  </a:ext>
                </a:extLst>
              </p:cNvPr>
              <p:cNvSpPr/>
              <p:nvPr/>
            </p:nvSpPr>
            <p:spPr>
              <a:xfrm>
                <a:off x="10454639" y="1078302"/>
                <a:ext cx="1156167" cy="994338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lumMod val="20000"/>
                      <a:lumOff val="80000"/>
                      <a:alpha val="0"/>
                    </a:schemeClr>
                  </a:gs>
                  <a:gs pos="74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1712C96B-1F33-A938-DE1C-4939AA983AF1}"/>
                  </a:ext>
                </a:extLst>
              </p:cNvPr>
              <p:cNvSpPr/>
              <p:nvPr/>
            </p:nvSpPr>
            <p:spPr>
              <a:xfrm flipH="1">
                <a:off x="611674" y="1078302"/>
                <a:ext cx="1156167" cy="994338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lumMod val="20000"/>
                      <a:lumOff val="80000"/>
                      <a:alpha val="0"/>
                    </a:schemeClr>
                  </a:gs>
                  <a:gs pos="74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5D5723A-0973-1116-4733-8CF240FEB30B}"/>
                  </a:ext>
                </a:extLst>
              </p:cNvPr>
              <p:cNvSpPr txBox="1"/>
              <p:nvPr/>
            </p:nvSpPr>
            <p:spPr>
              <a:xfrm>
                <a:off x="1242060" y="1316027"/>
                <a:ext cx="97078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Employment cases mix credibility and emotion</a:t>
                </a: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10E8047-6F31-15A7-6922-6BF83E0E88FA}"/>
              </a:ext>
            </a:extLst>
          </p:cNvPr>
          <p:cNvGrpSpPr/>
          <p:nvPr/>
        </p:nvGrpSpPr>
        <p:grpSpPr>
          <a:xfrm>
            <a:off x="1844040" y="2148394"/>
            <a:ext cx="4221480" cy="1888801"/>
            <a:chOff x="1844040" y="2148394"/>
            <a:chExt cx="4221480" cy="18888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76B20474-6C30-2195-A71A-204FAFE5AF4B}"/>
                </a:ext>
              </a:extLst>
            </p:cNvPr>
            <p:cNvGrpSpPr/>
            <p:nvPr/>
          </p:nvGrpSpPr>
          <p:grpSpPr>
            <a:xfrm>
              <a:off x="1844040" y="3111207"/>
              <a:ext cx="4221480" cy="925988"/>
              <a:chOff x="1485900" y="2165848"/>
              <a:chExt cx="4221480" cy="925988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E817067-E3B2-7D32-7573-C46A214FBE23}"/>
                  </a:ext>
                </a:extLst>
              </p:cNvPr>
              <p:cNvSpPr txBox="1"/>
              <p:nvPr/>
            </p:nvSpPr>
            <p:spPr>
              <a:xfrm>
                <a:off x="2560320" y="2165848"/>
                <a:ext cx="207264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4590B8"/>
                    </a:solidFill>
                  </a:rPr>
                  <a:t>YOUNGER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C4FA7C3-0344-4A4E-351F-956878A0C638}"/>
                  </a:ext>
                </a:extLst>
              </p:cNvPr>
              <p:cNvSpPr txBox="1"/>
              <p:nvPr/>
            </p:nvSpPr>
            <p:spPr>
              <a:xfrm>
                <a:off x="1485900" y="2630171"/>
                <a:ext cx="42214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dirty="0"/>
                  <a:t>equity and toxic culture themes</a:t>
                </a:r>
              </a:p>
            </p:txBody>
          </p:sp>
        </p:grpSp>
        <p:pic>
          <p:nvPicPr>
            <p:cNvPr id="28" name="Graphic 27" descr="Man with solid fill">
              <a:extLst>
                <a:ext uri="{FF2B5EF4-FFF2-40B4-BE49-F238E27FC236}">
                  <a16:creationId xmlns:a16="http://schemas.microsoft.com/office/drawing/2014/main" id="{F07EA235-C32C-7524-05B1-002680D574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497580" y="2148394"/>
              <a:ext cx="914400" cy="914400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96D08D7-100E-D314-86B8-7D9151F0BF98}"/>
              </a:ext>
            </a:extLst>
          </p:cNvPr>
          <p:cNvGrpSpPr/>
          <p:nvPr/>
        </p:nvGrpSpPr>
        <p:grpSpPr>
          <a:xfrm>
            <a:off x="6126481" y="2148394"/>
            <a:ext cx="4221480" cy="1888801"/>
            <a:chOff x="6126481" y="2148394"/>
            <a:chExt cx="4221480" cy="1888801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935D2D4-8F23-BF10-CEDC-360EA79F64EE}"/>
                </a:ext>
              </a:extLst>
            </p:cNvPr>
            <p:cNvGrpSpPr/>
            <p:nvPr/>
          </p:nvGrpSpPr>
          <p:grpSpPr>
            <a:xfrm>
              <a:off x="6126481" y="3111207"/>
              <a:ext cx="4221480" cy="925988"/>
              <a:chOff x="1485900" y="2165848"/>
              <a:chExt cx="4221480" cy="925988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CD8CD83-A9E3-0DFD-686E-2A8934ADAC1C}"/>
                  </a:ext>
                </a:extLst>
              </p:cNvPr>
              <p:cNvSpPr txBox="1"/>
              <p:nvPr/>
            </p:nvSpPr>
            <p:spPr>
              <a:xfrm>
                <a:off x="2560320" y="2165848"/>
                <a:ext cx="207264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4590B8"/>
                    </a:solidFill>
                  </a:rPr>
                  <a:t>OLDER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FB68143-0B2C-FD9A-E91F-384690822799}"/>
                  </a:ext>
                </a:extLst>
              </p:cNvPr>
              <p:cNvSpPr txBox="1"/>
              <p:nvPr/>
            </p:nvSpPr>
            <p:spPr>
              <a:xfrm>
                <a:off x="1485900" y="2630171"/>
                <a:ext cx="42214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dirty="0"/>
                  <a:t>loyalty, fairness, and rules</a:t>
                </a:r>
              </a:p>
            </p:txBody>
          </p:sp>
        </p:grpSp>
        <p:pic>
          <p:nvPicPr>
            <p:cNvPr id="30" name="Graphic 29" descr="Man with cane with solid fill">
              <a:extLst>
                <a:ext uri="{FF2B5EF4-FFF2-40B4-BE49-F238E27FC236}">
                  <a16:creationId xmlns:a16="http://schemas.microsoft.com/office/drawing/2014/main" id="{D794FCA3-364F-732D-BA80-3A32BCC480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780021" y="2148394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6437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Employment Case TACTICS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036B06E-1020-1DF2-4555-6BFE4C6ECC54}"/>
              </a:ext>
            </a:extLst>
          </p:cNvPr>
          <p:cNvGrpSpPr/>
          <p:nvPr/>
        </p:nvGrpSpPr>
        <p:grpSpPr>
          <a:xfrm>
            <a:off x="6345623" y="3850551"/>
            <a:ext cx="3655658" cy="1997835"/>
            <a:chOff x="6345623" y="3850551"/>
            <a:chExt cx="3655658" cy="1997835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D5B0275-A53D-3E2E-786B-BB526696E15F}"/>
                </a:ext>
              </a:extLst>
            </p:cNvPr>
            <p:cNvSpPr/>
            <p:nvPr/>
          </p:nvSpPr>
          <p:spPr>
            <a:xfrm>
              <a:off x="7650803" y="3850551"/>
              <a:ext cx="1045298" cy="1045298"/>
            </a:xfrm>
            <a:prstGeom prst="ellipse">
              <a:avLst/>
            </a:prstGeom>
            <a:solidFill>
              <a:schemeClr val="bg1"/>
            </a:solidFill>
            <a:ln w="28575">
              <a:gradFill>
                <a:gsLst>
                  <a:gs pos="37000">
                    <a:srgbClr val="1A3260">
                      <a:alpha val="0"/>
                    </a:srgbClr>
                  </a:gs>
                  <a:gs pos="100000">
                    <a:srgbClr val="1A3260"/>
                  </a:gs>
                </a:gsLst>
                <a:lin ang="5400000" scaled="1"/>
              </a:gradFill>
            </a:ln>
            <a:effectLst>
              <a:outerShdw blurRad="50800" dist="63500" dir="5400000" sx="98000" sy="98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64ABEC5-2C37-8752-3E7C-62984C559FA6}"/>
                </a:ext>
              </a:extLst>
            </p:cNvPr>
            <p:cNvSpPr txBox="1"/>
            <p:nvPr/>
          </p:nvSpPr>
          <p:spPr>
            <a:xfrm>
              <a:off x="6345623" y="4894279"/>
              <a:ext cx="3655658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1A3260"/>
                  </a:solidFill>
                </a:rPr>
                <a:t>Explain legal standards visually and simply</a:t>
              </a:r>
            </a:p>
          </p:txBody>
        </p:sp>
        <p:pic>
          <p:nvPicPr>
            <p:cNvPr id="11" name="Graphic 10" descr="Presentation with pie chart with solid fill">
              <a:extLst>
                <a:ext uri="{FF2B5EF4-FFF2-40B4-BE49-F238E27FC236}">
                  <a16:creationId xmlns:a16="http://schemas.microsoft.com/office/drawing/2014/main" id="{176D15E5-5659-D7E1-98E2-DBC6714707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778941" y="3978689"/>
              <a:ext cx="789022" cy="789022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A7C6D96-AAA2-D051-BD81-785DDD843149}"/>
              </a:ext>
            </a:extLst>
          </p:cNvPr>
          <p:cNvGrpSpPr/>
          <p:nvPr/>
        </p:nvGrpSpPr>
        <p:grpSpPr>
          <a:xfrm>
            <a:off x="5783765" y="1484801"/>
            <a:ext cx="4779374" cy="1982716"/>
            <a:chOff x="5783765" y="1484801"/>
            <a:chExt cx="4779374" cy="198271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352230E6-9B7B-AAC3-9DB4-977729F528F1}"/>
                </a:ext>
              </a:extLst>
            </p:cNvPr>
            <p:cNvSpPr/>
            <p:nvPr/>
          </p:nvSpPr>
          <p:spPr>
            <a:xfrm>
              <a:off x="7650803" y="1484801"/>
              <a:ext cx="1045298" cy="1045298"/>
            </a:xfrm>
            <a:prstGeom prst="ellipse">
              <a:avLst/>
            </a:prstGeom>
            <a:solidFill>
              <a:schemeClr val="bg1"/>
            </a:solidFill>
            <a:ln w="28575">
              <a:gradFill>
                <a:gsLst>
                  <a:gs pos="37000">
                    <a:srgbClr val="1A3260">
                      <a:alpha val="0"/>
                    </a:srgbClr>
                  </a:gs>
                  <a:gs pos="100000">
                    <a:srgbClr val="1A3260"/>
                  </a:gs>
                </a:gsLst>
                <a:lin ang="5400000" scaled="1"/>
              </a:gradFill>
            </a:ln>
            <a:effectLst>
              <a:outerShdw blurRad="50800" dist="63500" dir="5400000" sx="98000" sy="98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E3396D6-C05A-7D98-26D3-61F5B40CAE25}"/>
                </a:ext>
              </a:extLst>
            </p:cNvPr>
            <p:cNvSpPr txBox="1"/>
            <p:nvPr/>
          </p:nvSpPr>
          <p:spPr>
            <a:xfrm>
              <a:off x="5783765" y="2513410"/>
              <a:ext cx="4779374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1A3260"/>
                  </a:solidFill>
                </a:rPr>
                <a:t>Demonstratives: organization charts, statistics, timelines</a:t>
              </a:r>
            </a:p>
          </p:txBody>
        </p:sp>
        <p:pic>
          <p:nvPicPr>
            <p:cNvPr id="13" name="Graphic 12" descr="Bar chart with solid fill">
              <a:extLst>
                <a:ext uri="{FF2B5EF4-FFF2-40B4-BE49-F238E27FC236}">
                  <a16:creationId xmlns:a16="http://schemas.microsoft.com/office/drawing/2014/main" id="{D2409824-FF91-1843-CD79-68C1CF0E10C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778941" y="1560873"/>
              <a:ext cx="789022" cy="789022"/>
            </a:xfrm>
            <a:prstGeom prst="rect">
              <a:avLst/>
            </a:prstGeom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6730D60-79DD-CF32-5968-AEDA1A2CF251}"/>
              </a:ext>
            </a:extLst>
          </p:cNvPr>
          <p:cNvGrpSpPr/>
          <p:nvPr/>
        </p:nvGrpSpPr>
        <p:grpSpPr>
          <a:xfrm>
            <a:off x="1915224" y="3773456"/>
            <a:ext cx="2878610" cy="2074930"/>
            <a:chOff x="1915224" y="3773456"/>
            <a:chExt cx="2878610" cy="207493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6DC2DAE-01E3-5402-02BC-80AC2C5CE5F1}"/>
                </a:ext>
              </a:extLst>
            </p:cNvPr>
            <p:cNvSpPr/>
            <p:nvPr/>
          </p:nvSpPr>
          <p:spPr>
            <a:xfrm>
              <a:off x="2831880" y="3773456"/>
              <a:ext cx="1045298" cy="1045298"/>
            </a:xfrm>
            <a:prstGeom prst="ellipse">
              <a:avLst/>
            </a:prstGeom>
            <a:solidFill>
              <a:schemeClr val="bg1"/>
            </a:solidFill>
            <a:ln w="28575">
              <a:gradFill>
                <a:gsLst>
                  <a:gs pos="37000">
                    <a:srgbClr val="1A3260">
                      <a:alpha val="0"/>
                    </a:srgbClr>
                  </a:gs>
                  <a:gs pos="100000">
                    <a:srgbClr val="1A3260"/>
                  </a:gs>
                </a:gsLst>
                <a:lin ang="5400000" scaled="1"/>
              </a:gradFill>
            </a:ln>
            <a:effectLst>
              <a:outerShdw blurRad="50800" dist="63500" dir="5400000" sx="98000" sy="98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F3E6D05-8799-D4C6-F79A-D99CC0524FB7}"/>
                </a:ext>
              </a:extLst>
            </p:cNvPr>
            <p:cNvSpPr txBox="1"/>
            <p:nvPr/>
          </p:nvSpPr>
          <p:spPr>
            <a:xfrm>
              <a:off x="1915224" y="4894279"/>
              <a:ext cx="2878610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1A3260"/>
                  </a:solidFill>
                </a:rPr>
                <a:t>Short video clips &gt; transcripts</a:t>
              </a:r>
            </a:p>
          </p:txBody>
        </p:sp>
        <p:pic>
          <p:nvPicPr>
            <p:cNvPr id="15" name="Graphic 14" descr="Video camera with solid fill">
              <a:extLst>
                <a:ext uri="{FF2B5EF4-FFF2-40B4-BE49-F238E27FC236}">
                  <a16:creationId xmlns:a16="http://schemas.microsoft.com/office/drawing/2014/main" id="{3514DBC5-99DC-76F2-58B6-B4192ACB7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960018" y="3837902"/>
              <a:ext cx="789022" cy="789022"/>
            </a:xfrm>
            <a:prstGeom prst="rect">
              <a:avLst/>
            </a:prstGeom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85A2B39-4987-2EA0-D5C1-C514B2EF1BDE}"/>
              </a:ext>
            </a:extLst>
          </p:cNvPr>
          <p:cNvGrpSpPr/>
          <p:nvPr/>
        </p:nvGrpSpPr>
        <p:grpSpPr>
          <a:xfrm>
            <a:off x="1628861" y="1387997"/>
            <a:ext cx="3451336" cy="2079520"/>
            <a:chOff x="1628861" y="1387997"/>
            <a:chExt cx="3451336" cy="207952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A07B9B1-C89E-C479-FB8C-A0DE5EDC84B1}"/>
                </a:ext>
              </a:extLst>
            </p:cNvPr>
            <p:cNvSpPr/>
            <p:nvPr/>
          </p:nvSpPr>
          <p:spPr>
            <a:xfrm>
              <a:off x="2831880" y="1387997"/>
              <a:ext cx="1045298" cy="1045298"/>
            </a:xfrm>
            <a:prstGeom prst="ellipse">
              <a:avLst/>
            </a:prstGeom>
            <a:solidFill>
              <a:schemeClr val="bg1"/>
            </a:solidFill>
            <a:ln w="28575">
              <a:gradFill>
                <a:gsLst>
                  <a:gs pos="37000">
                    <a:srgbClr val="1A3260">
                      <a:alpha val="0"/>
                    </a:srgbClr>
                  </a:gs>
                  <a:gs pos="100000">
                    <a:srgbClr val="1A3260"/>
                  </a:gs>
                </a:gsLst>
                <a:lin ang="5400000" scaled="1"/>
              </a:gradFill>
            </a:ln>
            <a:effectLst>
              <a:outerShdw blurRad="50800" dist="63500" dir="5400000" sx="98000" sy="98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4FA5DA0-1CC5-4978-B74D-F96C55036533}"/>
                </a:ext>
              </a:extLst>
            </p:cNvPr>
            <p:cNvSpPr txBox="1"/>
            <p:nvPr/>
          </p:nvSpPr>
          <p:spPr>
            <a:xfrm>
              <a:off x="1628861" y="2513410"/>
              <a:ext cx="3451336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1A3260"/>
                  </a:solidFill>
                </a:rPr>
                <a:t>Use emails/texts for visual impact</a:t>
              </a:r>
            </a:p>
          </p:txBody>
        </p:sp>
        <p:pic>
          <p:nvPicPr>
            <p:cNvPr id="17" name="Graphic 16" descr="Email with solid fill">
              <a:extLst>
                <a:ext uri="{FF2B5EF4-FFF2-40B4-BE49-F238E27FC236}">
                  <a16:creationId xmlns:a16="http://schemas.microsoft.com/office/drawing/2014/main" id="{C78FB35E-D68C-C1F6-8AF3-27FE16B700E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2960018" y="1458731"/>
              <a:ext cx="789022" cy="7890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9068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LOCALIZING AND HUMANIZING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EA3E7A3-403F-67DA-44E4-982A68E6B852}"/>
              </a:ext>
            </a:extLst>
          </p:cNvPr>
          <p:cNvGrpSpPr/>
          <p:nvPr/>
        </p:nvGrpSpPr>
        <p:grpSpPr>
          <a:xfrm>
            <a:off x="2712334" y="1596568"/>
            <a:ext cx="6767332" cy="1023389"/>
            <a:chOff x="0" y="1357189"/>
            <a:chExt cx="4359349" cy="1023389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7C1701C-C203-B516-A079-92404F7287CA}"/>
                </a:ext>
              </a:extLst>
            </p:cNvPr>
            <p:cNvGrpSpPr/>
            <p:nvPr/>
          </p:nvGrpSpPr>
          <p:grpSpPr>
            <a:xfrm>
              <a:off x="0" y="1357189"/>
              <a:ext cx="4359349" cy="1023389"/>
              <a:chOff x="0" y="1357189"/>
              <a:chExt cx="4359349" cy="1023389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6636B0-EF04-7C09-CCB6-724B90022B3C}"/>
                  </a:ext>
                </a:extLst>
              </p:cNvPr>
              <p:cNvSpPr/>
              <p:nvPr/>
            </p:nvSpPr>
            <p:spPr>
              <a:xfrm>
                <a:off x="0" y="1362269"/>
                <a:ext cx="4359349" cy="1018309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C276C75C-1C26-E58E-7984-7005CD824D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1357189"/>
                <a:ext cx="4359349" cy="0"/>
              </a:xfrm>
              <a:prstGeom prst="line">
                <a:avLst/>
              </a:prstGeom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DBFAC5C-914C-05DE-DDE3-C26AD1C9C2BE}"/>
                </a:ext>
              </a:extLst>
            </p:cNvPr>
            <p:cNvSpPr txBox="1"/>
            <p:nvPr/>
          </p:nvSpPr>
          <p:spPr>
            <a:xfrm>
              <a:off x="285933" y="1604733"/>
              <a:ext cx="378748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accent2"/>
                  </a:solidFill>
                </a:rPr>
                <a:t>Reference local values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8AC14C1-95B6-CCB0-095E-64811F589C0D}"/>
              </a:ext>
            </a:extLst>
          </p:cNvPr>
          <p:cNvGrpSpPr/>
          <p:nvPr/>
        </p:nvGrpSpPr>
        <p:grpSpPr>
          <a:xfrm>
            <a:off x="2712334" y="3098579"/>
            <a:ext cx="6767332" cy="1023389"/>
            <a:chOff x="0" y="1357189"/>
            <a:chExt cx="4359349" cy="1023389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2B7B211-BC2E-D1A4-DEB2-752E7883A14C}"/>
                </a:ext>
              </a:extLst>
            </p:cNvPr>
            <p:cNvGrpSpPr/>
            <p:nvPr/>
          </p:nvGrpSpPr>
          <p:grpSpPr>
            <a:xfrm>
              <a:off x="0" y="1357189"/>
              <a:ext cx="4359349" cy="1023389"/>
              <a:chOff x="0" y="1357189"/>
              <a:chExt cx="4359349" cy="102338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52E20B5-B8D9-6AA7-C36A-F65B5B2F22D7}"/>
                  </a:ext>
                </a:extLst>
              </p:cNvPr>
              <p:cNvSpPr/>
              <p:nvPr/>
            </p:nvSpPr>
            <p:spPr>
              <a:xfrm>
                <a:off x="0" y="1362269"/>
                <a:ext cx="4359349" cy="1018309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01B02CEE-31D7-6A80-1CA8-09DEDE31B0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1357189"/>
                <a:ext cx="4359349" cy="0"/>
              </a:xfrm>
              <a:prstGeom prst="line">
                <a:avLst/>
              </a:prstGeom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5A033CA-6059-4630-EDE4-9C9A8F61F273}"/>
                </a:ext>
              </a:extLst>
            </p:cNvPr>
            <p:cNvSpPr txBox="1"/>
            <p:nvPr/>
          </p:nvSpPr>
          <p:spPr>
            <a:xfrm>
              <a:off x="285933" y="1604733"/>
              <a:ext cx="378748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accent2"/>
                  </a:solidFill>
                </a:rPr>
                <a:t>Emphasize fairness, diligence, inclusion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2282109-68E6-DB25-431F-292074424E66}"/>
              </a:ext>
            </a:extLst>
          </p:cNvPr>
          <p:cNvGrpSpPr/>
          <p:nvPr/>
        </p:nvGrpSpPr>
        <p:grpSpPr>
          <a:xfrm>
            <a:off x="2712334" y="4600590"/>
            <a:ext cx="6767332" cy="1023389"/>
            <a:chOff x="0" y="1357189"/>
            <a:chExt cx="4359349" cy="1023389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4DA09D4F-1D7F-1A02-886F-711F55B5D14D}"/>
                </a:ext>
              </a:extLst>
            </p:cNvPr>
            <p:cNvGrpSpPr/>
            <p:nvPr/>
          </p:nvGrpSpPr>
          <p:grpSpPr>
            <a:xfrm>
              <a:off x="0" y="1357189"/>
              <a:ext cx="4359349" cy="1023389"/>
              <a:chOff x="0" y="1357189"/>
              <a:chExt cx="4359349" cy="102338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ABDEE1C-0D02-54EC-C23B-BDB034CD1380}"/>
                  </a:ext>
                </a:extLst>
              </p:cNvPr>
              <p:cNvSpPr/>
              <p:nvPr/>
            </p:nvSpPr>
            <p:spPr>
              <a:xfrm>
                <a:off x="0" y="1362269"/>
                <a:ext cx="4359349" cy="1018309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5468DA95-19DD-2C87-4BE8-14DEE60C37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1357189"/>
                <a:ext cx="4359349" cy="0"/>
              </a:xfrm>
              <a:prstGeom prst="line">
                <a:avLst/>
              </a:prstGeom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991C5AC-027E-9D1C-E416-3A5889776C83}"/>
                </a:ext>
              </a:extLst>
            </p:cNvPr>
            <p:cNvSpPr txBox="1"/>
            <p:nvPr/>
          </p:nvSpPr>
          <p:spPr>
            <a:xfrm>
              <a:off x="285933" y="1604733"/>
              <a:ext cx="378748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accent2"/>
                  </a:solidFill>
                </a:rPr>
                <a:t>Civility and empathy build credibility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919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FE82F7A0-C328-2BBA-4D9B-25FF6C73BD6C}"/>
              </a:ext>
            </a:extLst>
          </p:cNvPr>
          <p:cNvGrpSpPr/>
          <p:nvPr/>
        </p:nvGrpSpPr>
        <p:grpSpPr>
          <a:xfrm>
            <a:off x="0" y="2319903"/>
            <a:ext cx="12192000" cy="1018309"/>
            <a:chOff x="0" y="2319903"/>
            <a:chExt cx="12192000" cy="1018309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00E20D8-5751-8352-16A5-79B8B09E4F15}"/>
                </a:ext>
              </a:extLst>
            </p:cNvPr>
            <p:cNvSpPr/>
            <p:nvPr/>
          </p:nvSpPr>
          <p:spPr>
            <a:xfrm>
              <a:off x="57150" y="2319903"/>
              <a:ext cx="12077700" cy="2803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DB2543F-A50B-C46B-98EB-9032ACF579A8}"/>
                </a:ext>
              </a:extLst>
            </p:cNvPr>
            <p:cNvSpPr/>
            <p:nvPr/>
          </p:nvSpPr>
          <p:spPr>
            <a:xfrm>
              <a:off x="0" y="2319903"/>
              <a:ext cx="12192000" cy="1018309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5779249-B878-8CDE-1353-AB36FFEF2C17}"/>
              </a:ext>
            </a:extLst>
          </p:cNvPr>
          <p:cNvSpPr txBox="1"/>
          <p:nvPr/>
        </p:nvSpPr>
        <p:spPr>
          <a:xfrm>
            <a:off x="3635086" y="2460054"/>
            <a:ext cx="492182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en-US" sz="3200" b="1" dirty="0">
                <a:solidFill>
                  <a:schemeClr val="accent2"/>
                </a:solidFill>
              </a:rPr>
              <a:t>Success requires:</a:t>
            </a:r>
          </a:p>
          <a:p>
            <a:pPr marL="457200" indent="-4572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2"/>
                </a:solidFill>
              </a:rPr>
              <a:t>Respecting time</a:t>
            </a:r>
          </a:p>
          <a:p>
            <a:pPr marL="457200" indent="-4572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2"/>
                </a:solidFill>
              </a:rPr>
              <a:t>Using visuals and pacing</a:t>
            </a:r>
          </a:p>
          <a:p>
            <a:pPr marL="457200" indent="-4572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2"/>
                </a:solidFill>
              </a:rPr>
              <a:t>Clear, value-based storytelling</a:t>
            </a:r>
          </a:p>
          <a:p>
            <a:pPr marL="457200" indent="-4572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2"/>
                </a:solidFill>
              </a:rPr>
              <a:t>Addressing biases</a:t>
            </a:r>
          </a:p>
          <a:p>
            <a:pPr marL="457200" indent="-4572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2"/>
                </a:solidFill>
              </a:rPr>
              <a:t>Staying civil and credible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CONCLUSION:  CONNECTING WITH TODAY’S JURY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3038FE-5231-91E2-A325-9FD90042A5F3}"/>
              </a:ext>
            </a:extLst>
          </p:cNvPr>
          <p:cNvSpPr txBox="1"/>
          <p:nvPr/>
        </p:nvSpPr>
        <p:spPr>
          <a:xfrm>
            <a:off x="1385455" y="1176667"/>
            <a:ext cx="94210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1A3260"/>
                </a:solidFill>
              </a:rPr>
              <a:t>Jurors want engagement, clarity, and respect</a:t>
            </a:r>
          </a:p>
        </p:txBody>
      </p:sp>
    </p:spTree>
    <p:extLst>
      <p:ext uri="{BB962C8B-B14F-4D97-AF65-F5344CB8AC3E}">
        <p14:creationId xmlns:p14="http://schemas.microsoft.com/office/powerpoint/2010/main" val="318424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1682" y="1022983"/>
            <a:ext cx="7388635" cy="3294341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800" dirty="0"/>
              <a:t>Meet jurors where they are: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/>
              <a:t>Visual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/>
              <a:t>Fast-paced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/>
              <a:t>Skeptical</a:t>
            </a:r>
          </a:p>
          <a:p>
            <a:pPr marL="457200" indent="-457200"/>
            <a:r>
              <a:rPr lang="en-US" sz="2800" dirty="0"/>
              <a:t>Make the case understandable and memorable</a:t>
            </a:r>
          </a:p>
          <a:p>
            <a:pPr marL="457200" indent="-457200"/>
            <a:r>
              <a:rPr lang="en-US" sz="2800" dirty="0"/>
              <a:t>Trust jurors’ intelligence and perspective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EEF9197-D085-4296-ECD9-074C4A6A799C}"/>
              </a:ext>
            </a:extLst>
          </p:cNvPr>
          <p:cNvGrpSpPr/>
          <p:nvPr/>
        </p:nvGrpSpPr>
        <p:grpSpPr>
          <a:xfrm>
            <a:off x="0" y="4696691"/>
            <a:ext cx="12192000" cy="2161309"/>
            <a:chOff x="0" y="4696691"/>
            <a:chExt cx="12192000" cy="216130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5AC00FD-1598-29DE-57BE-D71A3032DA42}"/>
                </a:ext>
              </a:extLst>
            </p:cNvPr>
            <p:cNvSpPr/>
            <p:nvPr/>
          </p:nvSpPr>
          <p:spPr>
            <a:xfrm>
              <a:off x="0" y="4696691"/>
              <a:ext cx="12192000" cy="216130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8BA27A3-039D-7889-AD98-D85858A8F960}"/>
                </a:ext>
              </a:extLst>
            </p:cNvPr>
            <p:cNvCxnSpPr/>
            <p:nvPr/>
          </p:nvCxnSpPr>
          <p:spPr>
            <a:xfrm>
              <a:off x="0" y="4696691"/>
              <a:ext cx="12192000" cy="0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1ED770F-A8CF-774F-3D8B-D007F88DA2A0}"/>
                </a:ext>
              </a:extLst>
            </p:cNvPr>
            <p:cNvGrpSpPr/>
            <p:nvPr/>
          </p:nvGrpSpPr>
          <p:grpSpPr>
            <a:xfrm>
              <a:off x="959427" y="4977047"/>
              <a:ext cx="10273146" cy="1496687"/>
              <a:chOff x="959427" y="4852159"/>
              <a:chExt cx="10273146" cy="1496687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0C090E9A-F26A-1830-FBE7-F0FDE273D59B}"/>
                  </a:ext>
                </a:extLst>
              </p:cNvPr>
              <p:cNvGrpSpPr/>
              <p:nvPr/>
            </p:nvGrpSpPr>
            <p:grpSpPr>
              <a:xfrm>
                <a:off x="959427" y="5330537"/>
                <a:ext cx="10273146" cy="1018309"/>
                <a:chOff x="959427" y="5653330"/>
                <a:chExt cx="10273146" cy="1018309"/>
              </a:xfrm>
            </p:grpSpPr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C3BD2BB7-031B-940D-DAC9-01108E05AD79}"/>
                    </a:ext>
                  </a:extLst>
                </p:cNvPr>
                <p:cNvSpPr/>
                <p:nvPr/>
              </p:nvSpPr>
              <p:spPr>
                <a:xfrm>
                  <a:off x="959427" y="5653330"/>
                  <a:ext cx="10273146" cy="1018309"/>
                </a:xfrm>
                <a:prstGeom prst="rect">
                  <a:avLst/>
                </a:prstGeom>
                <a:solidFill>
                  <a:srgbClr val="1A3260"/>
                </a:solidFill>
                <a:ln w="25400">
                  <a:solidFill>
                    <a:srgbClr val="1A3260"/>
                  </a:solidFill>
                </a:ln>
                <a:effectLst>
                  <a:outerShdw blurRad="1524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92CC3D20-511B-9512-5E5F-7B5C4D28A354}"/>
                    </a:ext>
                  </a:extLst>
                </p:cNvPr>
                <p:cNvSpPr txBox="1"/>
                <p:nvPr/>
              </p:nvSpPr>
              <p:spPr>
                <a:xfrm>
                  <a:off x="1603664" y="5900874"/>
                  <a:ext cx="8984672" cy="52322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2800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Help them see your client’s story as fair and truthful</a:t>
                  </a:r>
                </a:p>
              </p:txBody>
            </p:sp>
          </p:grp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4D5906E-61BE-0BA0-4A68-25C122C8C159}"/>
                  </a:ext>
                </a:extLst>
              </p:cNvPr>
              <p:cNvSpPr txBox="1"/>
              <p:nvPr/>
            </p:nvSpPr>
            <p:spPr>
              <a:xfrm>
                <a:off x="5182899" y="4852159"/>
                <a:ext cx="182620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1A3260"/>
                    </a:solidFill>
                  </a:rPr>
                  <a:t>GOAL: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3852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22EBE-E9F6-EF1B-C69A-51322171B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723F9-4834-D5D3-2122-EDD3011E2F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Thank you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E640EFE-3EE6-B0A1-517B-806750742F51}"/>
              </a:ext>
            </a:extLst>
          </p:cNvPr>
          <p:cNvGrpSpPr/>
          <p:nvPr/>
        </p:nvGrpSpPr>
        <p:grpSpPr>
          <a:xfrm>
            <a:off x="242946" y="3429000"/>
            <a:ext cx="11706107" cy="2260682"/>
            <a:chOff x="106266" y="3209871"/>
            <a:chExt cx="11706107" cy="226068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602C0DC-775A-215C-6588-E5D299E862A4}"/>
                </a:ext>
              </a:extLst>
            </p:cNvPr>
            <p:cNvSpPr/>
            <p:nvPr/>
          </p:nvSpPr>
          <p:spPr>
            <a:xfrm>
              <a:off x="106266" y="4362557"/>
              <a:ext cx="3231685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sz="1600" dirty="0">
                  <a:solidFill>
                    <a:srgbClr val="1A3260"/>
                  </a:solidFill>
                </a:rPr>
                <a:t>Jennifer Platzkere Snyder, Esquire</a:t>
              </a:r>
              <a:br>
                <a:rPr lang="en-US" altLang="en-US" sz="1600" dirty="0">
                  <a:solidFill>
                    <a:srgbClr val="1A3260"/>
                  </a:solidFill>
                </a:rPr>
              </a:br>
              <a:r>
                <a:rPr lang="en-US" altLang="en-US" sz="1600" dirty="0">
                  <a:solidFill>
                    <a:srgbClr val="1A3260"/>
                  </a:solidFill>
                </a:rPr>
                <a:t>Dilworth Paxson LLP</a:t>
              </a:r>
              <a:endParaRPr lang="en-US" sz="1600" dirty="0">
                <a:solidFill>
                  <a:srgbClr val="1A3260"/>
                </a:solidFill>
              </a:endParaRPr>
            </a:p>
            <a:p>
              <a:pPr algn="ctr"/>
              <a:r>
                <a:rPr lang="en-US" sz="1600" dirty="0">
                  <a:solidFill>
                    <a:schemeClr val="accent3">
                      <a:lumMod val="75000"/>
                    </a:schemeClr>
                  </a:solidFill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jsnyder@dilworthlaw.com</a:t>
              </a:r>
              <a:endParaRPr lang="en-US" sz="1600" dirty="0">
                <a:solidFill>
                  <a:schemeClr val="accent3">
                    <a:lumMod val="75000"/>
                  </a:schemeClr>
                </a:solidFill>
              </a:endParaRPr>
            </a:p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(215) 575-7077 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C70386E-9E92-D98F-F0EC-040D6750EE3A}"/>
                </a:ext>
              </a:extLst>
            </p:cNvPr>
            <p:cNvSpPr/>
            <p:nvPr/>
          </p:nvSpPr>
          <p:spPr>
            <a:xfrm>
              <a:off x="8784493" y="4362557"/>
              <a:ext cx="3027880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The Honorable Steven Locke</a:t>
              </a:r>
              <a:br>
                <a:rPr lang="en-US" sz="1600" dirty="0">
                  <a:solidFill>
                    <a:srgbClr val="1A3260"/>
                  </a:solidFill>
                </a:rPr>
              </a:br>
              <a:r>
                <a:rPr lang="en-US" sz="1600" dirty="0">
                  <a:solidFill>
                    <a:srgbClr val="1A3260"/>
                  </a:solidFill>
                </a:rPr>
                <a:t>United States Magistrate Judge</a:t>
              </a:r>
            </a:p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Eastern District of New York</a:t>
              </a:r>
            </a:p>
            <a:p>
              <a:pPr algn="ctr"/>
              <a:r>
                <a:rPr lang="en-US" sz="1600" dirty="0">
                  <a:solidFill>
                    <a:schemeClr val="accent3">
                      <a:lumMod val="75000"/>
                    </a:schemeClr>
                  </a:solidFill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Steven_Locke@nyed.uscourts.gov</a:t>
              </a:r>
              <a:endParaRPr lang="en-US" sz="16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71E56C9-3474-901B-6364-C2F75B8DEEA2}"/>
                </a:ext>
              </a:extLst>
            </p:cNvPr>
            <p:cNvSpPr/>
            <p:nvPr/>
          </p:nvSpPr>
          <p:spPr>
            <a:xfrm>
              <a:off x="3553005" y="4362557"/>
              <a:ext cx="2443233" cy="11079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Ty </a:t>
              </a:r>
              <a:r>
                <a:rPr lang="en-US" sz="1600" dirty="0" err="1">
                  <a:solidFill>
                    <a:srgbClr val="1A3260"/>
                  </a:solidFill>
                </a:rPr>
                <a:t>Hyderally</a:t>
              </a:r>
              <a:r>
                <a:rPr lang="en-US" sz="1600" dirty="0">
                  <a:solidFill>
                    <a:srgbClr val="1A3260"/>
                  </a:solidFill>
                </a:rPr>
                <a:t>, </a:t>
              </a:r>
              <a:r>
                <a:rPr lang="en-US" altLang="en-US" sz="1600" dirty="0">
                  <a:solidFill>
                    <a:srgbClr val="1A3260"/>
                  </a:solidFill>
                </a:rPr>
                <a:t>Esquire</a:t>
              </a:r>
              <a:br>
                <a:rPr lang="en-US" altLang="en-US" sz="1600" dirty="0">
                  <a:solidFill>
                    <a:srgbClr val="1A3260"/>
                  </a:solidFill>
                </a:rPr>
              </a:br>
              <a:r>
                <a:rPr lang="en-US" altLang="en-US" sz="1600" dirty="0" err="1">
                  <a:solidFill>
                    <a:srgbClr val="1A3260"/>
                  </a:solidFill>
                </a:rPr>
                <a:t>Hyderally</a:t>
              </a:r>
              <a:r>
                <a:rPr lang="en-US" altLang="en-US" sz="1600" dirty="0">
                  <a:solidFill>
                    <a:srgbClr val="1A3260"/>
                  </a:solidFill>
                </a:rPr>
                <a:t> &amp; Associates P.C.</a:t>
              </a:r>
              <a:br>
                <a:rPr lang="en-US" altLang="en-US" sz="1600" dirty="0">
                  <a:solidFill>
                    <a:srgbClr val="1A3260"/>
                  </a:solidFill>
                </a:rPr>
              </a:br>
              <a:r>
                <a:rPr lang="en-US" sz="1600" dirty="0">
                  <a:solidFill>
                    <a:schemeClr val="accent3">
                      <a:lumMod val="75000"/>
                    </a:schemeClr>
                  </a:solidFill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tyh@employmentlit.com</a:t>
              </a:r>
              <a:endParaRPr lang="en-US" sz="1600" dirty="0">
                <a:solidFill>
                  <a:schemeClr val="accent3">
                    <a:lumMod val="75000"/>
                  </a:schemeClr>
                </a:solidFill>
              </a:endParaRPr>
            </a:p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(973) 509-8500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05208CF-624D-9316-4115-ABB75F4791BA}"/>
                </a:ext>
              </a:extLst>
            </p:cNvPr>
            <p:cNvSpPr/>
            <p:nvPr/>
          </p:nvSpPr>
          <p:spPr>
            <a:xfrm>
              <a:off x="6273617" y="4362557"/>
              <a:ext cx="2198167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1A3260"/>
                  </a:solidFill>
                </a:rPr>
                <a:t>David Barnard, Ph.D</a:t>
              </a:r>
              <a:br>
                <a:rPr lang="en-US" sz="1600" dirty="0">
                  <a:solidFill>
                    <a:srgbClr val="1A3260"/>
                  </a:solidFill>
                </a:rPr>
              </a:br>
              <a:r>
                <a:rPr lang="en-US" sz="1600" dirty="0">
                  <a:solidFill>
                    <a:srgbClr val="1A3260"/>
                  </a:solidFill>
                </a:rPr>
                <a:t>Magna Legal Services</a:t>
              </a:r>
            </a:p>
            <a:p>
              <a:pPr algn="ctr"/>
              <a:r>
                <a:rPr lang="en-US" sz="1600" dirty="0">
                  <a:solidFill>
                    <a:schemeClr val="accent3">
                      <a:lumMod val="75000"/>
                    </a:schemeClr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dbarnard@magnals.com</a:t>
              </a:r>
              <a:endParaRPr lang="en-US" sz="1600" dirty="0">
                <a:solidFill>
                  <a:schemeClr val="accent3">
                    <a:lumMod val="75000"/>
                  </a:schemeClr>
                </a:solidFill>
              </a:endParaRPr>
            </a:p>
            <a:p>
              <a:pPr algn="ctr"/>
              <a:r>
                <a:rPr lang="en-US" sz="1600">
                  <a:solidFill>
                    <a:srgbClr val="1A3260"/>
                  </a:solidFill>
                </a:rPr>
                <a:t>(917) 612-0001</a:t>
              </a:r>
              <a:endParaRPr lang="en-US" sz="1600" dirty="0">
                <a:solidFill>
                  <a:srgbClr val="1A3260"/>
                </a:solidFill>
              </a:endParaRP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710E2DA-FEFA-97B7-678F-E32A45A6223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664932" y="3209871"/>
              <a:ext cx="1267002" cy="1152686"/>
            </a:xfrm>
            <a:prstGeom prst="rect">
              <a:avLst/>
            </a:prstGeom>
          </p:spPr>
        </p:pic>
        <p:pic>
          <p:nvPicPr>
            <p:cNvPr id="12" name="Picture 2" descr="Organization Profile Page - Dilworth Paxson LLP">
              <a:extLst>
                <a:ext uri="{FF2B5EF4-FFF2-40B4-BE49-F238E27FC236}">
                  <a16:creationId xmlns:a16="http://schemas.microsoft.com/office/drawing/2014/main" id="{BCB31672-750C-18BF-2E7D-07ACE5884B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781" y="3523612"/>
              <a:ext cx="1842655" cy="5252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4" descr="The Hyderally &amp; Associates, P.C. team proudly sponsors the Pride Festival.  We advocate and litigate for a safe and inclusive work environment for  all.&quot; 🌈🌈🌈 Out Montclair is so thankful for Hyderally">
              <a:extLst>
                <a:ext uri="{FF2B5EF4-FFF2-40B4-BE49-F238E27FC236}">
                  <a16:creationId xmlns:a16="http://schemas.microsoft.com/office/drawing/2014/main" id="{0EE7B3EE-7371-A254-AB35-B3711087840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682" b="40682"/>
            <a:stretch>
              <a:fillRect/>
            </a:stretch>
          </p:blipFill>
          <p:spPr bwMode="auto">
            <a:xfrm>
              <a:off x="3647210" y="3576113"/>
              <a:ext cx="2254826" cy="4202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6" descr="Magna Legal Services">
              <a:extLst>
                <a:ext uri="{FF2B5EF4-FFF2-40B4-BE49-F238E27FC236}">
                  <a16:creationId xmlns:a16="http://schemas.microsoft.com/office/drawing/2014/main" id="{1739D7F5-2D6B-154A-BE90-4FEF42254A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1500" y="3557078"/>
              <a:ext cx="1942400" cy="4582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33651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227931F-978E-31BA-F1CE-944812D02E45}"/>
              </a:ext>
            </a:extLst>
          </p:cNvPr>
          <p:cNvGrpSpPr/>
          <p:nvPr/>
        </p:nvGrpSpPr>
        <p:grpSpPr>
          <a:xfrm>
            <a:off x="0" y="5726066"/>
            <a:ext cx="12192000" cy="1018309"/>
            <a:chOff x="0" y="5726066"/>
            <a:chExt cx="12192000" cy="101830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3B79180-FEAC-D3E8-ECE0-CE1A249F67C1}"/>
                </a:ext>
              </a:extLst>
            </p:cNvPr>
            <p:cNvSpPr/>
            <p:nvPr/>
          </p:nvSpPr>
          <p:spPr>
            <a:xfrm>
              <a:off x="57150" y="5726066"/>
              <a:ext cx="12077700" cy="2803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DED7D16-3CE9-0B97-41D1-1270B3863471}"/>
                </a:ext>
              </a:extLst>
            </p:cNvPr>
            <p:cNvSpPr/>
            <p:nvPr/>
          </p:nvSpPr>
          <p:spPr>
            <a:xfrm>
              <a:off x="0" y="5726066"/>
              <a:ext cx="12192000" cy="1018309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5106B69-429B-CC0D-E814-C085F0E049C6}"/>
                </a:ext>
              </a:extLst>
            </p:cNvPr>
            <p:cNvSpPr txBox="1"/>
            <p:nvPr/>
          </p:nvSpPr>
          <p:spPr>
            <a:xfrm>
              <a:off x="2008909" y="5790268"/>
              <a:ext cx="8174182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accent2"/>
                  </a:solidFill>
                </a:rPr>
                <a:t>Successful advocacy requires adapting </a:t>
              </a:r>
              <a:br>
                <a:rPr lang="en-US" sz="2800" b="1" dirty="0">
                  <a:solidFill>
                    <a:schemeClr val="accent2"/>
                  </a:solidFill>
                </a:rPr>
              </a:br>
              <a:r>
                <a:rPr lang="en-US" sz="2800" b="1" dirty="0">
                  <a:solidFill>
                    <a:schemeClr val="accent2"/>
                  </a:solidFill>
                </a:rPr>
                <a:t>presentation, technology, and storytelling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6AD33EB-3819-DA72-9E5B-D5846E3087E3}"/>
              </a:ext>
            </a:extLst>
          </p:cNvPr>
          <p:cNvGrpSpPr/>
          <p:nvPr/>
        </p:nvGrpSpPr>
        <p:grpSpPr>
          <a:xfrm>
            <a:off x="0" y="913028"/>
            <a:ext cx="12192000" cy="582313"/>
            <a:chOff x="0" y="913028"/>
            <a:chExt cx="12192000" cy="582313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A6F6D72-B375-C571-CAEA-4C71D3A0DDCF}"/>
                </a:ext>
              </a:extLst>
            </p:cNvPr>
            <p:cNvSpPr/>
            <p:nvPr/>
          </p:nvSpPr>
          <p:spPr>
            <a:xfrm>
              <a:off x="0" y="913028"/>
              <a:ext cx="12192000" cy="582313"/>
            </a:xfrm>
            <a:prstGeom prst="rect">
              <a:avLst/>
            </a:prstGeom>
            <a:gradFill>
              <a:gsLst>
                <a:gs pos="100000">
                  <a:srgbClr val="1A3260">
                    <a:alpha val="0"/>
                  </a:srgbClr>
                </a:gs>
                <a:gs pos="0">
                  <a:srgbClr val="1A3260">
                    <a:alpha val="0"/>
                  </a:srgbClr>
                </a:gs>
                <a:gs pos="49000">
                  <a:srgbClr val="1A3260">
                    <a:alpha val="10000"/>
                  </a:srgb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8BE5139-26A6-C429-3FC7-093D3E157C35}"/>
                </a:ext>
              </a:extLst>
            </p:cNvPr>
            <p:cNvSpPr txBox="1"/>
            <p:nvPr/>
          </p:nvSpPr>
          <p:spPr>
            <a:xfrm>
              <a:off x="2944957" y="972280"/>
              <a:ext cx="630208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1A3260"/>
                  </a:solidFill>
                </a:rPr>
                <a:t>Modern jurors in 2025 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E03F8A3-4E88-601C-F81B-BFAB09EE5EDA}"/>
              </a:ext>
            </a:extLst>
          </p:cNvPr>
          <p:cNvGrpSpPr/>
          <p:nvPr/>
        </p:nvGrpSpPr>
        <p:grpSpPr>
          <a:xfrm>
            <a:off x="8789474" y="1659999"/>
            <a:ext cx="2196683" cy="1361428"/>
            <a:chOff x="8789474" y="1659999"/>
            <a:chExt cx="2196683" cy="1361428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66D1AF3-2E04-8729-E528-C286B186CC70}"/>
                </a:ext>
              </a:extLst>
            </p:cNvPr>
            <p:cNvSpPr txBox="1"/>
            <p:nvPr/>
          </p:nvSpPr>
          <p:spPr>
            <a:xfrm>
              <a:off x="8789474" y="2621317"/>
              <a:ext cx="2196683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1A3260"/>
                  </a:solidFill>
                </a:rPr>
                <a:t>Opinionated</a:t>
              </a:r>
            </a:p>
          </p:txBody>
        </p:sp>
        <p:pic>
          <p:nvPicPr>
            <p:cNvPr id="25" name="Graphic 24" descr="Megaphone with solid fill">
              <a:extLst>
                <a:ext uri="{FF2B5EF4-FFF2-40B4-BE49-F238E27FC236}">
                  <a16:creationId xmlns:a16="http://schemas.microsoft.com/office/drawing/2014/main" id="{203BEBB7-1166-3A88-0477-4F72C437E2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430615" y="1659999"/>
              <a:ext cx="914400" cy="914400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95F7336-DBD8-F85F-B3CF-6388C766DF94}"/>
              </a:ext>
            </a:extLst>
          </p:cNvPr>
          <p:cNvGrpSpPr/>
          <p:nvPr/>
        </p:nvGrpSpPr>
        <p:grpSpPr>
          <a:xfrm>
            <a:off x="4997658" y="1659999"/>
            <a:ext cx="2196683" cy="1361428"/>
            <a:chOff x="4997658" y="1659999"/>
            <a:chExt cx="2196683" cy="1361428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420003B-7620-8A05-63F6-10452B0F44A7}"/>
                </a:ext>
              </a:extLst>
            </p:cNvPr>
            <p:cNvSpPr txBox="1"/>
            <p:nvPr/>
          </p:nvSpPr>
          <p:spPr>
            <a:xfrm>
              <a:off x="4997658" y="2621317"/>
              <a:ext cx="2196683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1A3260"/>
                  </a:solidFill>
                </a:rPr>
                <a:t>Less patient</a:t>
              </a:r>
            </a:p>
          </p:txBody>
        </p:sp>
        <p:pic>
          <p:nvPicPr>
            <p:cNvPr id="27" name="Graphic 26" descr="Hourglass 90% with solid fill">
              <a:extLst>
                <a:ext uri="{FF2B5EF4-FFF2-40B4-BE49-F238E27FC236}">
                  <a16:creationId xmlns:a16="http://schemas.microsoft.com/office/drawing/2014/main" id="{17A8DFCE-31E4-6342-619B-EDAD0E82925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638799" y="1659999"/>
              <a:ext cx="914400" cy="914400"/>
            </a:xfrm>
            <a:prstGeom prst="rect">
              <a:avLst/>
            </a:prstGeom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C8E7B09-C916-785C-DB8B-E0FA06D21B9B}"/>
              </a:ext>
            </a:extLst>
          </p:cNvPr>
          <p:cNvGrpSpPr/>
          <p:nvPr/>
        </p:nvGrpSpPr>
        <p:grpSpPr>
          <a:xfrm>
            <a:off x="1205843" y="1659999"/>
            <a:ext cx="2196683" cy="1361428"/>
            <a:chOff x="1205843" y="1659999"/>
            <a:chExt cx="2196683" cy="136142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1769312-2698-B1B1-593F-3AFDB63F2F89}"/>
                </a:ext>
              </a:extLst>
            </p:cNvPr>
            <p:cNvSpPr txBox="1"/>
            <p:nvPr/>
          </p:nvSpPr>
          <p:spPr>
            <a:xfrm>
              <a:off x="1205843" y="2621317"/>
              <a:ext cx="2196683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1A3260"/>
                  </a:solidFill>
                </a:rPr>
                <a:t>More tech-savvy</a:t>
              </a:r>
            </a:p>
          </p:txBody>
        </p:sp>
        <p:pic>
          <p:nvPicPr>
            <p:cNvPr id="29" name="Graphic 28" descr="Phone Vibration with solid fill">
              <a:extLst>
                <a:ext uri="{FF2B5EF4-FFF2-40B4-BE49-F238E27FC236}">
                  <a16:creationId xmlns:a16="http://schemas.microsoft.com/office/drawing/2014/main" id="{AE73B24D-6E6C-CAC2-F65A-5C12731B087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846984" y="1659999"/>
              <a:ext cx="914400" cy="914400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247BDD7-CBFA-AE98-1E4C-25E60FAC867A}"/>
              </a:ext>
            </a:extLst>
          </p:cNvPr>
          <p:cNvGrpSpPr/>
          <p:nvPr/>
        </p:nvGrpSpPr>
        <p:grpSpPr>
          <a:xfrm>
            <a:off x="0" y="3319547"/>
            <a:ext cx="12192000" cy="582313"/>
            <a:chOff x="0" y="3319547"/>
            <a:chExt cx="12192000" cy="58231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6897FC7-BE3C-0588-E421-C4477F2060E2}"/>
                </a:ext>
              </a:extLst>
            </p:cNvPr>
            <p:cNvSpPr/>
            <p:nvPr/>
          </p:nvSpPr>
          <p:spPr>
            <a:xfrm>
              <a:off x="0" y="3319547"/>
              <a:ext cx="12192000" cy="582313"/>
            </a:xfrm>
            <a:prstGeom prst="rect">
              <a:avLst/>
            </a:prstGeom>
            <a:gradFill>
              <a:gsLst>
                <a:gs pos="100000">
                  <a:srgbClr val="1A3260">
                    <a:alpha val="0"/>
                  </a:srgbClr>
                </a:gs>
                <a:gs pos="0">
                  <a:srgbClr val="1A3260">
                    <a:alpha val="0"/>
                  </a:srgbClr>
                </a:gs>
                <a:gs pos="49000">
                  <a:srgbClr val="1A3260">
                    <a:alpha val="10000"/>
                  </a:srgb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F4951CF-61B4-A412-C04F-57D6C3331AFC}"/>
                </a:ext>
              </a:extLst>
            </p:cNvPr>
            <p:cNvSpPr txBox="1"/>
            <p:nvPr/>
          </p:nvSpPr>
          <p:spPr>
            <a:xfrm>
              <a:off x="2863301" y="3403468"/>
              <a:ext cx="630208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1A3260"/>
                  </a:solidFill>
                </a:rPr>
                <a:t>Post-pandemic shifts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21ECDF4-5297-86D4-E205-03AC60688847}"/>
              </a:ext>
            </a:extLst>
          </p:cNvPr>
          <p:cNvGrpSpPr/>
          <p:nvPr/>
        </p:nvGrpSpPr>
        <p:grpSpPr>
          <a:xfrm>
            <a:off x="6147170" y="4073659"/>
            <a:ext cx="3372373" cy="1243135"/>
            <a:chOff x="6147170" y="4073659"/>
            <a:chExt cx="3372373" cy="1243135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B37D505-FC4B-CB9B-A501-B433F3978D07}"/>
                </a:ext>
              </a:extLst>
            </p:cNvPr>
            <p:cNvSpPr txBox="1"/>
            <p:nvPr/>
          </p:nvSpPr>
          <p:spPr>
            <a:xfrm>
              <a:off x="6147170" y="4916684"/>
              <a:ext cx="3372373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1A3260"/>
                  </a:solidFill>
                </a:rPr>
                <a:t>Visual learning preferences</a:t>
              </a:r>
            </a:p>
          </p:txBody>
        </p:sp>
        <p:pic>
          <p:nvPicPr>
            <p:cNvPr id="31" name="Graphic 30" descr="Eye with solid fill">
              <a:extLst>
                <a:ext uri="{FF2B5EF4-FFF2-40B4-BE49-F238E27FC236}">
                  <a16:creationId xmlns:a16="http://schemas.microsoft.com/office/drawing/2014/main" id="{F8E37B60-AA2A-EE57-C1BD-E4F99E8933C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7376156" y="4073659"/>
              <a:ext cx="914400" cy="914400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4F7CEE-6267-5315-DA53-4551CFA81620}"/>
              </a:ext>
            </a:extLst>
          </p:cNvPr>
          <p:cNvGrpSpPr/>
          <p:nvPr/>
        </p:nvGrpSpPr>
        <p:grpSpPr>
          <a:xfrm>
            <a:off x="2672457" y="4002284"/>
            <a:ext cx="2705894" cy="1314510"/>
            <a:chOff x="2672457" y="4002284"/>
            <a:chExt cx="2705894" cy="131451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344108F-83A4-0771-C9B4-AF0AB78D48FA}"/>
                </a:ext>
              </a:extLst>
            </p:cNvPr>
            <p:cNvSpPr txBox="1"/>
            <p:nvPr/>
          </p:nvSpPr>
          <p:spPr>
            <a:xfrm>
              <a:off x="2672457" y="4916684"/>
              <a:ext cx="27058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1A3260"/>
                  </a:solidFill>
                </a:rPr>
                <a:t>Shorter attention spans</a:t>
              </a:r>
            </a:p>
          </p:txBody>
        </p:sp>
        <p:pic>
          <p:nvPicPr>
            <p:cNvPr id="33" name="Graphic 32" descr="Stopwatch 25% with solid fill">
              <a:extLst>
                <a:ext uri="{FF2B5EF4-FFF2-40B4-BE49-F238E27FC236}">
                  <a16:creationId xmlns:a16="http://schemas.microsoft.com/office/drawing/2014/main" id="{F4D87897-3786-486D-C6AE-290AB276219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3568204" y="4002284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403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POST-PANDEMIC JUROR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006601"/>
            <a:ext cx="3579328" cy="1270000"/>
          </a:xfrm>
        </p:spPr>
        <p:txBody>
          <a:bodyPr>
            <a:normAutofit/>
          </a:bodyPr>
          <a:lstStyle/>
          <a:p>
            <a:r>
              <a:rPr lang="en-US" sz="2800" dirty="0"/>
              <a:t>Constant device use: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85 phone checks/day, over 5 hours of screen time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12173FD-B9AA-1BF2-B068-4EF8376FF6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1040" y="3765657"/>
            <a:ext cx="2659736" cy="309234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8226F69-6133-7794-F5B0-A8797A35F024}"/>
              </a:ext>
            </a:extLst>
          </p:cNvPr>
          <p:cNvSpPr txBox="1"/>
          <p:nvPr/>
        </p:nvSpPr>
        <p:spPr>
          <a:xfrm>
            <a:off x="4598335" y="2006601"/>
            <a:ext cx="7012473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6000" marR="0" lvl="0" indent="-306000" algn="l" defTabSz="457200" rtl="0" eaLnBrk="1" fontAlgn="auto" latinLnBrk="0" hangingPunct="1">
              <a:lnSpc>
                <a:spcPct val="100000"/>
              </a:lnSpc>
              <a:spcAft>
                <a:spcPts val="42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D3D3D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Preference for visual and on-demand content</a:t>
            </a:r>
          </a:p>
          <a:p>
            <a:pPr marL="306000" marR="0" lvl="0" indent="-306000" algn="l" defTabSz="457200" rtl="0" eaLnBrk="1" fontAlgn="auto" latinLnBrk="0" hangingPunct="1">
              <a:lnSpc>
                <a:spcPct val="100000"/>
              </a:lnSpc>
              <a:spcAft>
                <a:spcPts val="42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D3D3D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Declining trust in authority and institutions</a:t>
            </a:r>
          </a:p>
          <a:p>
            <a:pPr marL="306000" marR="0" lvl="0" indent="-306000" algn="l" defTabSz="457200" rtl="0" eaLnBrk="1" fontAlgn="auto" latinLnBrk="0" hangingPunct="1">
              <a:lnSpc>
                <a:spcPct val="100000"/>
              </a:lnSpc>
              <a:spcAft>
                <a:spcPts val="42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D3D3D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Polarization and reliance on personal beliefs over evidence</a:t>
            </a:r>
          </a:p>
        </p:txBody>
      </p:sp>
    </p:spTree>
    <p:extLst>
      <p:ext uri="{BB962C8B-B14F-4D97-AF65-F5344CB8AC3E}">
        <p14:creationId xmlns:p14="http://schemas.microsoft.com/office/powerpoint/2010/main" val="293051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CHALLENGE 1:  Bias &amp; Polarization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2961549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4200"/>
              </a:spcAft>
            </a:pPr>
            <a:r>
              <a:rPr lang="en-US" sz="2800" dirty="0"/>
              <a:t>Jurors distrust authority and experts</a:t>
            </a:r>
          </a:p>
          <a:p>
            <a:pPr marL="457200" indent="-457200">
              <a:spcBef>
                <a:spcPts val="0"/>
              </a:spcBef>
              <a:spcAft>
                <a:spcPts val="4200"/>
              </a:spcAft>
            </a:pPr>
            <a:r>
              <a:rPr lang="en-US" sz="2800" dirty="0"/>
              <a:t>Conspiracy-minded or “</a:t>
            </a:r>
            <a:r>
              <a:rPr lang="en-US" sz="2800" dirty="0" err="1"/>
              <a:t>safetyist</a:t>
            </a:r>
            <a:r>
              <a:rPr lang="en-US" sz="2800" dirty="0"/>
              <a:t>” views common</a:t>
            </a:r>
          </a:p>
          <a:p>
            <a:pPr marL="457200" indent="-457200">
              <a:spcBef>
                <a:spcPts val="0"/>
              </a:spcBef>
              <a:spcAft>
                <a:spcPts val="4200"/>
              </a:spcAft>
            </a:pPr>
            <a:r>
              <a:rPr lang="en-US" sz="2800" dirty="0" err="1"/>
              <a:t>Voir</a:t>
            </a:r>
            <a:r>
              <a:rPr lang="en-US" sz="2800" dirty="0"/>
              <a:t> dire must uncover strong ideological biases</a:t>
            </a:r>
          </a:p>
        </p:txBody>
      </p:sp>
    </p:spTree>
    <p:extLst>
      <p:ext uri="{BB962C8B-B14F-4D97-AF65-F5344CB8AC3E}">
        <p14:creationId xmlns:p14="http://schemas.microsoft.com/office/powerpoint/2010/main" val="242644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ADDRESSING BIAS IN TRIAL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776611"/>
            <a:ext cx="7465528" cy="3810000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4800"/>
              </a:spcBef>
              <a:spcAft>
                <a:spcPts val="0"/>
              </a:spcAft>
            </a:pPr>
            <a:r>
              <a:rPr lang="en-US" sz="2800" dirty="0"/>
              <a:t>Identify fixed beliefs early</a:t>
            </a:r>
          </a:p>
          <a:p>
            <a:pPr marL="457200" indent="-457200">
              <a:spcBef>
                <a:spcPts val="4800"/>
              </a:spcBef>
              <a:spcAft>
                <a:spcPts val="0"/>
              </a:spcAft>
            </a:pPr>
            <a:r>
              <a:rPr lang="en-US" sz="2800" dirty="0"/>
              <a:t>Address skepticism directly and respectfully</a:t>
            </a:r>
          </a:p>
          <a:p>
            <a:pPr marL="457200" indent="-457200">
              <a:spcBef>
                <a:spcPts val="4800"/>
              </a:spcBef>
              <a:spcAft>
                <a:spcPts val="0"/>
              </a:spcAft>
            </a:pPr>
            <a:r>
              <a:rPr lang="en-US" sz="2800" dirty="0"/>
              <a:t>Build trust by acknowledging perspectives</a:t>
            </a:r>
          </a:p>
          <a:p>
            <a:pPr marL="457200" indent="-457200">
              <a:spcBef>
                <a:spcPts val="4800"/>
              </a:spcBef>
              <a:spcAft>
                <a:spcPts val="0"/>
              </a:spcAft>
            </a:pPr>
            <a:r>
              <a:rPr lang="en-US" sz="2800" dirty="0"/>
              <a:t>Experts should teach, not preach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B1F1AA9-C6FB-787C-3F2A-2EFD427D441E}"/>
              </a:ext>
            </a:extLst>
          </p:cNvPr>
          <p:cNvSpPr/>
          <p:nvPr/>
        </p:nvSpPr>
        <p:spPr>
          <a:xfrm>
            <a:off x="8900932" y="2492993"/>
            <a:ext cx="1872014" cy="1872014"/>
          </a:xfrm>
          <a:custGeom>
            <a:avLst/>
            <a:gdLst>
              <a:gd name="connsiteX0" fmla="*/ 686484 w 1427163"/>
              <a:gd name="connsiteY0" fmla="*/ 307111 h 1427163"/>
              <a:gd name="connsiteX1" fmla="*/ 890622 w 1427163"/>
              <a:gd name="connsiteY1" fmla="*/ 357694 h 1427163"/>
              <a:gd name="connsiteX2" fmla="*/ 809328 w 1427163"/>
              <a:gd name="connsiteY2" fmla="*/ 438988 h 1427163"/>
              <a:gd name="connsiteX3" fmla="*/ 686484 w 1427163"/>
              <a:gd name="connsiteY3" fmla="*/ 415503 h 1427163"/>
              <a:gd name="connsiteX4" fmla="*/ 361307 w 1427163"/>
              <a:gd name="connsiteY4" fmla="*/ 740680 h 1427163"/>
              <a:gd name="connsiteX5" fmla="*/ 686484 w 1427163"/>
              <a:gd name="connsiteY5" fmla="*/ 1065856 h 1427163"/>
              <a:gd name="connsiteX6" fmla="*/ 1011660 w 1427163"/>
              <a:gd name="connsiteY6" fmla="*/ 740680 h 1427163"/>
              <a:gd name="connsiteX7" fmla="*/ 988175 w 1427163"/>
              <a:gd name="connsiteY7" fmla="*/ 617835 h 1427163"/>
              <a:gd name="connsiteX8" fmla="*/ 1069469 w 1427163"/>
              <a:gd name="connsiteY8" fmla="*/ 536541 h 1427163"/>
              <a:gd name="connsiteX9" fmla="*/ 1120052 w 1427163"/>
              <a:gd name="connsiteY9" fmla="*/ 740680 h 1427163"/>
              <a:gd name="connsiteX10" fmla="*/ 686484 w 1427163"/>
              <a:gd name="connsiteY10" fmla="*/ 1174248 h 1427163"/>
              <a:gd name="connsiteX11" fmla="*/ 252915 w 1427163"/>
              <a:gd name="connsiteY11" fmla="*/ 740680 h 1427163"/>
              <a:gd name="connsiteX12" fmla="*/ 686484 w 1427163"/>
              <a:gd name="connsiteY12" fmla="*/ 307111 h 1427163"/>
              <a:gd name="connsiteX13" fmla="*/ 686483 w 1427163"/>
              <a:gd name="connsiteY13" fmla="*/ 54196 h 1427163"/>
              <a:gd name="connsiteX14" fmla="*/ 1009853 w 1427163"/>
              <a:gd name="connsiteY14" fmla="*/ 133684 h 1427163"/>
              <a:gd name="connsiteX15" fmla="*/ 997208 w 1427163"/>
              <a:gd name="connsiteY15" fmla="*/ 146329 h 1427163"/>
              <a:gd name="connsiteX16" fmla="*/ 971916 w 1427163"/>
              <a:gd name="connsiteY16" fmla="*/ 171621 h 1427163"/>
              <a:gd name="connsiteX17" fmla="*/ 977336 w 1427163"/>
              <a:gd name="connsiteY17" fmla="*/ 207752 h 1427163"/>
              <a:gd name="connsiteX18" fmla="*/ 980949 w 1427163"/>
              <a:gd name="connsiteY18" fmla="*/ 243882 h 1427163"/>
              <a:gd name="connsiteX19" fmla="*/ 686483 w 1427163"/>
              <a:gd name="connsiteY19" fmla="*/ 162588 h 1427163"/>
              <a:gd name="connsiteX20" fmla="*/ 108392 w 1427163"/>
              <a:gd name="connsiteY20" fmla="*/ 740679 h 1427163"/>
              <a:gd name="connsiteX21" fmla="*/ 686483 w 1427163"/>
              <a:gd name="connsiteY21" fmla="*/ 1318771 h 1427163"/>
              <a:gd name="connsiteX22" fmla="*/ 1264575 w 1427163"/>
              <a:gd name="connsiteY22" fmla="*/ 740679 h 1427163"/>
              <a:gd name="connsiteX23" fmla="*/ 1183281 w 1427163"/>
              <a:gd name="connsiteY23" fmla="*/ 446214 h 1427163"/>
              <a:gd name="connsiteX24" fmla="*/ 1221218 w 1427163"/>
              <a:gd name="connsiteY24" fmla="*/ 451634 h 1427163"/>
              <a:gd name="connsiteX25" fmla="*/ 1255542 w 1427163"/>
              <a:gd name="connsiteY25" fmla="*/ 455247 h 1427163"/>
              <a:gd name="connsiteX26" fmla="*/ 1279027 w 1427163"/>
              <a:gd name="connsiteY26" fmla="*/ 429955 h 1427163"/>
              <a:gd name="connsiteX27" fmla="*/ 1291673 w 1427163"/>
              <a:gd name="connsiteY27" fmla="*/ 419116 h 1427163"/>
              <a:gd name="connsiteX28" fmla="*/ 1372967 w 1427163"/>
              <a:gd name="connsiteY28" fmla="*/ 740679 h 1427163"/>
              <a:gd name="connsiteX29" fmla="*/ 686483 w 1427163"/>
              <a:gd name="connsiteY29" fmla="*/ 1427163 h 1427163"/>
              <a:gd name="connsiteX30" fmla="*/ 0 w 1427163"/>
              <a:gd name="connsiteY30" fmla="*/ 740679 h 1427163"/>
              <a:gd name="connsiteX31" fmla="*/ 686483 w 1427163"/>
              <a:gd name="connsiteY31" fmla="*/ 54196 h 1427163"/>
              <a:gd name="connsiteX32" fmla="*/ 1246509 w 1427163"/>
              <a:gd name="connsiteY32" fmla="*/ 0 h 1427163"/>
              <a:gd name="connsiteX33" fmla="*/ 1264574 w 1427163"/>
              <a:gd name="connsiteY33" fmla="*/ 162588 h 1427163"/>
              <a:gd name="connsiteX34" fmla="*/ 1427163 w 1427163"/>
              <a:gd name="connsiteY34" fmla="*/ 180654 h 1427163"/>
              <a:gd name="connsiteX35" fmla="*/ 1228444 w 1427163"/>
              <a:gd name="connsiteY35" fmla="*/ 379372 h 1427163"/>
              <a:gd name="connsiteX36" fmla="*/ 1134504 w 1427163"/>
              <a:gd name="connsiteY36" fmla="*/ 368533 h 1427163"/>
              <a:gd name="connsiteX37" fmla="*/ 845458 w 1427163"/>
              <a:gd name="connsiteY37" fmla="*/ 657579 h 1427163"/>
              <a:gd name="connsiteX38" fmla="*/ 865330 w 1427163"/>
              <a:gd name="connsiteY38" fmla="*/ 740680 h 1427163"/>
              <a:gd name="connsiteX39" fmla="*/ 684677 w 1427163"/>
              <a:gd name="connsiteY39" fmla="*/ 921333 h 1427163"/>
              <a:gd name="connsiteX40" fmla="*/ 504023 w 1427163"/>
              <a:gd name="connsiteY40" fmla="*/ 740680 h 1427163"/>
              <a:gd name="connsiteX41" fmla="*/ 684677 w 1427163"/>
              <a:gd name="connsiteY41" fmla="*/ 560026 h 1427163"/>
              <a:gd name="connsiteX42" fmla="*/ 769584 w 1427163"/>
              <a:gd name="connsiteY42" fmla="*/ 581704 h 1427163"/>
              <a:gd name="connsiteX43" fmla="*/ 1058629 w 1427163"/>
              <a:gd name="connsiteY43" fmla="*/ 292659 h 1427163"/>
              <a:gd name="connsiteX44" fmla="*/ 1047790 w 1427163"/>
              <a:gd name="connsiteY44" fmla="*/ 198719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427163" h="1427163">
                <a:moveTo>
                  <a:pt x="686484" y="307111"/>
                </a:moveTo>
                <a:cubicBezTo>
                  <a:pt x="760551" y="307111"/>
                  <a:pt x="829200" y="325176"/>
                  <a:pt x="890622" y="357694"/>
                </a:cubicBezTo>
                <a:lnTo>
                  <a:pt x="809328" y="438988"/>
                </a:lnTo>
                <a:cubicBezTo>
                  <a:pt x="771391" y="424536"/>
                  <a:pt x="729840" y="415503"/>
                  <a:pt x="686484" y="415503"/>
                </a:cubicBezTo>
                <a:cubicBezTo>
                  <a:pt x="507636" y="415503"/>
                  <a:pt x="361307" y="561832"/>
                  <a:pt x="361307" y="740680"/>
                </a:cubicBezTo>
                <a:cubicBezTo>
                  <a:pt x="361307" y="919527"/>
                  <a:pt x="507636" y="1065856"/>
                  <a:pt x="686484" y="1065856"/>
                </a:cubicBezTo>
                <a:cubicBezTo>
                  <a:pt x="865331" y="1065856"/>
                  <a:pt x="1011660" y="919527"/>
                  <a:pt x="1011660" y="740680"/>
                </a:cubicBezTo>
                <a:cubicBezTo>
                  <a:pt x="1011660" y="697323"/>
                  <a:pt x="1004434" y="655772"/>
                  <a:pt x="988175" y="617835"/>
                </a:cubicBezTo>
                <a:lnTo>
                  <a:pt x="1069469" y="536541"/>
                </a:lnTo>
                <a:cubicBezTo>
                  <a:pt x="1101987" y="597963"/>
                  <a:pt x="1120052" y="666612"/>
                  <a:pt x="1120052" y="740680"/>
                </a:cubicBezTo>
                <a:cubicBezTo>
                  <a:pt x="1120052" y="979142"/>
                  <a:pt x="924946" y="1174248"/>
                  <a:pt x="686484" y="1174248"/>
                </a:cubicBezTo>
                <a:cubicBezTo>
                  <a:pt x="448021" y="1174248"/>
                  <a:pt x="252915" y="979142"/>
                  <a:pt x="252915" y="740680"/>
                </a:cubicBezTo>
                <a:cubicBezTo>
                  <a:pt x="252915" y="502217"/>
                  <a:pt x="448021" y="307111"/>
                  <a:pt x="686484" y="307111"/>
                </a:cubicBezTo>
                <a:close/>
                <a:moveTo>
                  <a:pt x="686483" y="54196"/>
                </a:moveTo>
                <a:cubicBezTo>
                  <a:pt x="803908" y="54196"/>
                  <a:pt x="912300" y="83101"/>
                  <a:pt x="1009853" y="133684"/>
                </a:cubicBezTo>
                <a:lnTo>
                  <a:pt x="997208" y="146329"/>
                </a:lnTo>
                <a:lnTo>
                  <a:pt x="971916" y="171621"/>
                </a:lnTo>
                <a:lnTo>
                  <a:pt x="977336" y="207752"/>
                </a:lnTo>
                <a:lnTo>
                  <a:pt x="980949" y="243882"/>
                </a:lnTo>
                <a:cubicBezTo>
                  <a:pt x="894235" y="191493"/>
                  <a:pt x="793069" y="162588"/>
                  <a:pt x="686483" y="162588"/>
                </a:cubicBezTo>
                <a:cubicBezTo>
                  <a:pt x="368533" y="162588"/>
                  <a:pt x="108392" y="422729"/>
                  <a:pt x="108392" y="740679"/>
                </a:cubicBezTo>
                <a:cubicBezTo>
                  <a:pt x="108392" y="1058630"/>
                  <a:pt x="368533" y="1318771"/>
                  <a:pt x="686483" y="1318771"/>
                </a:cubicBezTo>
                <a:cubicBezTo>
                  <a:pt x="1004434" y="1318771"/>
                  <a:pt x="1264575" y="1058630"/>
                  <a:pt x="1264575" y="740679"/>
                </a:cubicBezTo>
                <a:cubicBezTo>
                  <a:pt x="1264575" y="632287"/>
                  <a:pt x="1233864" y="532928"/>
                  <a:pt x="1183281" y="446214"/>
                </a:cubicBezTo>
                <a:lnTo>
                  <a:pt x="1221218" y="451634"/>
                </a:lnTo>
                <a:lnTo>
                  <a:pt x="1255542" y="455247"/>
                </a:lnTo>
                <a:lnTo>
                  <a:pt x="1279027" y="429955"/>
                </a:lnTo>
                <a:lnTo>
                  <a:pt x="1291673" y="419116"/>
                </a:lnTo>
                <a:cubicBezTo>
                  <a:pt x="1344062" y="514863"/>
                  <a:pt x="1372967" y="623255"/>
                  <a:pt x="1372967" y="740679"/>
                </a:cubicBezTo>
                <a:cubicBezTo>
                  <a:pt x="1372967" y="1120052"/>
                  <a:pt x="1065856" y="1427163"/>
                  <a:pt x="686483" y="1427163"/>
                </a:cubicBezTo>
                <a:cubicBezTo>
                  <a:pt x="307111" y="1427163"/>
                  <a:pt x="0" y="1120052"/>
                  <a:pt x="0" y="740679"/>
                </a:cubicBezTo>
                <a:cubicBezTo>
                  <a:pt x="0" y="361307"/>
                  <a:pt x="307111" y="54196"/>
                  <a:pt x="686483" y="54196"/>
                </a:cubicBezTo>
                <a:close/>
                <a:moveTo>
                  <a:pt x="1246509" y="0"/>
                </a:moveTo>
                <a:lnTo>
                  <a:pt x="1264574" y="162588"/>
                </a:lnTo>
                <a:lnTo>
                  <a:pt x="1427163" y="180654"/>
                </a:lnTo>
                <a:lnTo>
                  <a:pt x="1228444" y="379372"/>
                </a:lnTo>
                <a:lnTo>
                  <a:pt x="1134504" y="368533"/>
                </a:lnTo>
                <a:lnTo>
                  <a:pt x="845458" y="657579"/>
                </a:lnTo>
                <a:cubicBezTo>
                  <a:pt x="858104" y="682870"/>
                  <a:pt x="865330" y="709968"/>
                  <a:pt x="865330" y="740680"/>
                </a:cubicBezTo>
                <a:cubicBezTo>
                  <a:pt x="865330" y="840039"/>
                  <a:pt x="784036" y="921333"/>
                  <a:pt x="684677" y="921333"/>
                </a:cubicBezTo>
                <a:cubicBezTo>
                  <a:pt x="585317" y="921333"/>
                  <a:pt x="504023" y="840039"/>
                  <a:pt x="504023" y="740680"/>
                </a:cubicBezTo>
                <a:cubicBezTo>
                  <a:pt x="504023" y="641320"/>
                  <a:pt x="585317" y="560026"/>
                  <a:pt x="684677" y="560026"/>
                </a:cubicBezTo>
                <a:cubicBezTo>
                  <a:pt x="715388" y="560026"/>
                  <a:pt x="744292" y="569059"/>
                  <a:pt x="769584" y="581704"/>
                </a:cubicBezTo>
                <a:lnTo>
                  <a:pt x="1058629" y="292659"/>
                </a:lnTo>
                <a:lnTo>
                  <a:pt x="1047790" y="198719"/>
                </a:lnTo>
                <a:close/>
              </a:path>
            </a:pathLst>
          </a:custGeom>
          <a:gradFill flip="none" rotWithShape="1">
            <a:gsLst>
              <a:gs pos="100000">
                <a:srgbClr val="4590B8"/>
              </a:gs>
              <a:gs pos="0">
                <a:srgbClr val="1A3260"/>
              </a:gs>
            </a:gsLst>
            <a:lin ang="8100000" scaled="1"/>
            <a:tileRect/>
          </a:gradFill>
          <a:ln w="137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8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CHALLENGE 2:  Short Attention Spans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542932"/>
            <a:ext cx="7175968" cy="4287520"/>
          </a:xfrm>
        </p:spPr>
        <p:txBody>
          <a:bodyPr>
            <a:normAutofit/>
          </a:bodyPr>
          <a:lstStyle/>
          <a:p>
            <a:pPr marL="457200" indent="-457200">
              <a:spcAft>
                <a:spcPts val="4200"/>
              </a:spcAft>
            </a:pPr>
            <a:r>
              <a:rPr lang="en-US" sz="2800" dirty="0"/>
              <a:t>Jurors expect efficiency and engagement</a:t>
            </a:r>
          </a:p>
          <a:p>
            <a:pPr marL="457200" indent="-457200">
              <a:spcAft>
                <a:spcPts val="4200"/>
              </a:spcAft>
            </a:pPr>
            <a:r>
              <a:rPr lang="en-US" sz="2800" dirty="0"/>
              <a:t>Digital habits shorten focus windows</a:t>
            </a:r>
          </a:p>
          <a:p>
            <a:pPr marL="457200" indent="-457200">
              <a:spcAft>
                <a:spcPts val="4200"/>
              </a:spcAft>
            </a:pPr>
            <a:r>
              <a:rPr lang="en-US" sz="2800" dirty="0"/>
              <a:t>Long, linear presentations lose attention</a:t>
            </a:r>
          </a:p>
          <a:p>
            <a:pPr marL="457200" indent="-457200">
              <a:spcAft>
                <a:spcPts val="4200"/>
              </a:spcAft>
            </a:pPr>
            <a:r>
              <a:rPr lang="en-US" sz="2800" dirty="0"/>
              <a:t>Keep trials dynamic and structured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C05A054-809F-3E02-B7C7-5BDA0522F4BB}"/>
              </a:ext>
            </a:extLst>
          </p:cNvPr>
          <p:cNvSpPr/>
          <p:nvPr/>
        </p:nvSpPr>
        <p:spPr>
          <a:xfrm>
            <a:off x="8553691" y="2667892"/>
            <a:ext cx="1905724" cy="1720445"/>
          </a:xfrm>
          <a:custGeom>
            <a:avLst/>
            <a:gdLst>
              <a:gd name="connsiteX0" fmla="*/ 913798 w 996870"/>
              <a:gd name="connsiteY0" fmla="*/ 733807 h 899952"/>
              <a:gd name="connsiteX1" fmla="*/ 996870 w 996870"/>
              <a:gd name="connsiteY1" fmla="*/ 816880 h 899952"/>
              <a:gd name="connsiteX2" fmla="*/ 913798 w 996870"/>
              <a:gd name="connsiteY2" fmla="*/ 899952 h 899952"/>
              <a:gd name="connsiteX3" fmla="*/ 830725 w 996870"/>
              <a:gd name="connsiteY3" fmla="*/ 816880 h 899952"/>
              <a:gd name="connsiteX4" fmla="*/ 913798 w 996870"/>
              <a:gd name="connsiteY4" fmla="*/ 733807 h 899952"/>
              <a:gd name="connsiteX5" fmla="*/ 498435 w 996870"/>
              <a:gd name="connsiteY5" fmla="*/ 733807 h 899952"/>
              <a:gd name="connsiteX6" fmla="*/ 581507 w 996870"/>
              <a:gd name="connsiteY6" fmla="*/ 816880 h 899952"/>
              <a:gd name="connsiteX7" fmla="*/ 498435 w 996870"/>
              <a:gd name="connsiteY7" fmla="*/ 899952 h 899952"/>
              <a:gd name="connsiteX8" fmla="*/ 415362 w 996870"/>
              <a:gd name="connsiteY8" fmla="*/ 816880 h 899952"/>
              <a:gd name="connsiteX9" fmla="*/ 498435 w 996870"/>
              <a:gd name="connsiteY9" fmla="*/ 733807 h 899952"/>
              <a:gd name="connsiteX10" fmla="*/ 83073 w 996870"/>
              <a:gd name="connsiteY10" fmla="*/ 733807 h 899952"/>
              <a:gd name="connsiteX11" fmla="*/ 166145 w 996870"/>
              <a:gd name="connsiteY11" fmla="*/ 816880 h 899952"/>
              <a:gd name="connsiteX12" fmla="*/ 83073 w 996870"/>
              <a:gd name="connsiteY12" fmla="*/ 899952 h 899952"/>
              <a:gd name="connsiteX13" fmla="*/ 0 w 996870"/>
              <a:gd name="connsiteY13" fmla="*/ 816880 h 899952"/>
              <a:gd name="connsiteX14" fmla="*/ 83073 w 996870"/>
              <a:gd name="connsiteY14" fmla="*/ 733807 h 899952"/>
              <a:gd name="connsiteX15" fmla="*/ 498434 w 996870"/>
              <a:gd name="connsiteY15" fmla="*/ 401518 h 899952"/>
              <a:gd name="connsiteX16" fmla="*/ 429207 w 996870"/>
              <a:gd name="connsiteY16" fmla="*/ 470745 h 899952"/>
              <a:gd name="connsiteX17" fmla="*/ 498434 w 996870"/>
              <a:gd name="connsiteY17" fmla="*/ 539972 h 899952"/>
              <a:gd name="connsiteX18" fmla="*/ 567661 w 996870"/>
              <a:gd name="connsiteY18" fmla="*/ 470745 h 899952"/>
              <a:gd name="connsiteX19" fmla="*/ 470744 w 996870"/>
              <a:gd name="connsiteY19" fmla="*/ 249218 h 899952"/>
              <a:gd name="connsiteX20" fmla="*/ 526125 w 996870"/>
              <a:gd name="connsiteY20" fmla="*/ 249218 h 899952"/>
              <a:gd name="connsiteX21" fmla="*/ 526125 w 996870"/>
              <a:gd name="connsiteY21" fmla="*/ 380749 h 899952"/>
              <a:gd name="connsiteX22" fmla="*/ 588430 w 996870"/>
              <a:gd name="connsiteY22" fmla="*/ 443054 h 899952"/>
              <a:gd name="connsiteX23" fmla="*/ 941488 w 996870"/>
              <a:gd name="connsiteY23" fmla="*/ 443054 h 899952"/>
              <a:gd name="connsiteX24" fmla="*/ 941488 w 996870"/>
              <a:gd name="connsiteY24" fmla="*/ 692271 h 899952"/>
              <a:gd name="connsiteX25" fmla="*/ 886106 w 996870"/>
              <a:gd name="connsiteY25" fmla="*/ 692271 h 899952"/>
              <a:gd name="connsiteX26" fmla="*/ 886106 w 996870"/>
              <a:gd name="connsiteY26" fmla="*/ 498436 h 899952"/>
              <a:gd name="connsiteX27" fmla="*/ 588430 w 996870"/>
              <a:gd name="connsiteY27" fmla="*/ 498436 h 899952"/>
              <a:gd name="connsiteX28" fmla="*/ 526125 w 996870"/>
              <a:gd name="connsiteY28" fmla="*/ 560740 h 899952"/>
              <a:gd name="connsiteX29" fmla="*/ 526125 w 996870"/>
              <a:gd name="connsiteY29" fmla="*/ 692271 h 899952"/>
              <a:gd name="connsiteX30" fmla="*/ 470744 w 996870"/>
              <a:gd name="connsiteY30" fmla="*/ 692271 h 899952"/>
              <a:gd name="connsiteX31" fmla="*/ 470744 w 996870"/>
              <a:gd name="connsiteY31" fmla="*/ 560740 h 899952"/>
              <a:gd name="connsiteX32" fmla="*/ 408439 w 996870"/>
              <a:gd name="connsiteY32" fmla="*/ 498436 h 899952"/>
              <a:gd name="connsiteX33" fmla="*/ 110763 w 996870"/>
              <a:gd name="connsiteY33" fmla="*/ 498436 h 899952"/>
              <a:gd name="connsiteX34" fmla="*/ 110763 w 996870"/>
              <a:gd name="connsiteY34" fmla="*/ 692271 h 899952"/>
              <a:gd name="connsiteX35" fmla="*/ 55381 w 996870"/>
              <a:gd name="connsiteY35" fmla="*/ 692271 h 899952"/>
              <a:gd name="connsiteX36" fmla="*/ 55381 w 996870"/>
              <a:gd name="connsiteY36" fmla="*/ 443054 h 899952"/>
              <a:gd name="connsiteX37" fmla="*/ 408439 w 996870"/>
              <a:gd name="connsiteY37" fmla="*/ 443054 h 899952"/>
              <a:gd name="connsiteX38" fmla="*/ 470744 w 996870"/>
              <a:gd name="connsiteY38" fmla="*/ 380749 h 899952"/>
              <a:gd name="connsiteX39" fmla="*/ 263062 w 996870"/>
              <a:gd name="connsiteY39" fmla="*/ 0 h 899952"/>
              <a:gd name="connsiteX40" fmla="*/ 733806 w 996870"/>
              <a:gd name="connsiteY40" fmla="*/ 0 h 899952"/>
              <a:gd name="connsiteX41" fmla="*/ 733806 w 996870"/>
              <a:gd name="connsiteY41" fmla="*/ 193836 h 899952"/>
              <a:gd name="connsiteX42" fmla="*/ 263062 w 996870"/>
              <a:gd name="connsiteY42" fmla="*/ 193836 h 89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996870" h="899952">
                <a:moveTo>
                  <a:pt x="913798" y="733807"/>
                </a:moveTo>
                <a:cubicBezTo>
                  <a:pt x="959677" y="733807"/>
                  <a:pt x="996870" y="771000"/>
                  <a:pt x="996870" y="816880"/>
                </a:cubicBezTo>
                <a:cubicBezTo>
                  <a:pt x="996870" y="862759"/>
                  <a:pt x="959677" y="899952"/>
                  <a:pt x="913798" y="899952"/>
                </a:cubicBezTo>
                <a:cubicBezTo>
                  <a:pt x="867918" y="899952"/>
                  <a:pt x="830725" y="862759"/>
                  <a:pt x="830725" y="816880"/>
                </a:cubicBezTo>
                <a:cubicBezTo>
                  <a:pt x="830725" y="771000"/>
                  <a:pt x="867918" y="733807"/>
                  <a:pt x="913798" y="733807"/>
                </a:cubicBezTo>
                <a:close/>
                <a:moveTo>
                  <a:pt x="498435" y="733807"/>
                </a:moveTo>
                <a:cubicBezTo>
                  <a:pt x="544314" y="733807"/>
                  <a:pt x="581507" y="771000"/>
                  <a:pt x="581507" y="816880"/>
                </a:cubicBezTo>
                <a:cubicBezTo>
                  <a:pt x="581507" y="862759"/>
                  <a:pt x="544314" y="899952"/>
                  <a:pt x="498435" y="899952"/>
                </a:cubicBezTo>
                <a:cubicBezTo>
                  <a:pt x="452555" y="899952"/>
                  <a:pt x="415362" y="862759"/>
                  <a:pt x="415362" y="816880"/>
                </a:cubicBezTo>
                <a:cubicBezTo>
                  <a:pt x="415362" y="771000"/>
                  <a:pt x="452555" y="733807"/>
                  <a:pt x="498435" y="733807"/>
                </a:cubicBezTo>
                <a:close/>
                <a:moveTo>
                  <a:pt x="83073" y="733807"/>
                </a:moveTo>
                <a:cubicBezTo>
                  <a:pt x="128952" y="733807"/>
                  <a:pt x="166145" y="771000"/>
                  <a:pt x="166145" y="816880"/>
                </a:cubicBezTo>
                <a:cubicBezTo>
                  <a:pt x="166145" y="862759"/>
                  <a:pt x="128952" y="899952"/>
                  <a:pt x="83073" y="899952"/>
                </a:cubicBezTo>
                <a:cubicBezTo>
                  <a:pt x="37193" y="899952"/>
                  <a:pt x="0" y="862759"/>
                  <a:pt x="0" y="816880"/>
                </a:cubicBezTo>
                <a:cubicBezTo>
                  <a:pt x="0" y="771000"/>
                  <a:pt x="37193" y="733807"/>
                  <a:pt x="83073" y="733807"/>
                </a:cubicBezTo>
                <a:close/>
                <a:moveTo>
                  <a:pt x="498434" y="401518"/>
                </a:moveTo>
                <a:lnTo>
                  <a:pt x="429207" y="470745"/>
                </a:lnTo>
                <a:lnTo>
                  <a:pt x="498434" y="539972"/>
                </a:lnTo>
                <a:lnTo>
                  <a:pt x="567661" y="470745"/>
                </a:lnTo>
                <a:close/>
                <a:moveTo>
                  <a:pt x="470744" y="249218"/>
                </a:moveTo>
                <a:lnTo>
                  <a:pt x="526125" y="249218"/>
                </a:lnTo>
                <a:lnTo>
                  <a:pt x="526125" y="380749"/>
                </a:lnTo>
                <a:lnTo>
                  <a:pt x="588430" y="443054"/>
                </a:lnTo>
                <a:lnTo>
                  <a:pt x="941488" y="443054"/>
                </a:lnTo>
                <a:lnTo>
                  <a:pt x="941488" y="692271"/>
                </a:lnTo>
                <a:lnTo>
                  <a:pt x="886106" y="692271"/>
                </a:lnTo>
                <a:lnTo>
                  <a:pt x="886106" y="498436"/>
                </a:lnTo>
                <a:lnTo>
                  <a:pt x="588430" y="498436"/>
                </a:lnTo>
                <a:lnTo>
                  <a:pt x="526125" y="560740"/>
                </a:lnTo>
                <a:lnTo>
                  <a:pt x="526125" y="692271"/>
                </a:lnTo>
                <a:lnTo>
                  <a:pt x="470744" y="692271"/>
                </a:lnTo>
                <a:lnTo>
                  <a:pt x="470744" y="560740"/>
                </a:lnTo>
                <a:lnTo>
                  <a:pt x="408439" y="498436"/>
                </a:lnTo>
                <a:lnTo>
                  <a:pt x="110763" y="498436"/>
                </a:lnTo>
                <a:lnTo>
                  <a:pt x="110763" y="692271"/>
                </a:lnTo>
                <a:lnTo>
                  <a:pt x="55381" y="692271"/>
                </a:lnTo>
                <a:lnTo>
                  <a:pt x="55381" y="443054"/>
                </a:lnTo>
                <a:lnTo>
                  <a:pt x="408439" y="443054"/>
                </a:lnTo>
                <a:lnTo>
                  <a:pt x="470744" y="380749"/>
                </a:lnTo>
                <a:close/>
                <a:moveTo>
                  <a:pt x="263062" y="0"/>
                </a:moveTo>
                <a:lnTo>
                  <a:pt x="733806" y="0"/>
                </a:lnTo>
                <a:lnTo>
                  <a:pt x="733806" y="193836"/>
                </a:lnTo>
                <a:lnTo>
                  <a:pt x="263062" y="193836"/>
                </a:lnTo>
                <a:close/>
              </a:path>
            </a:pathLst>
          </a:custGeom>
          <a:gradFill flip="none" rotWithShape="1">
            <a:gsLst>
              <a:gs pos="100000">
                <a:srgbClr val="4590B8"/>
              </a:gs>
              <a:gs pos="0">
                <a:srgbClr val="1A3260"/>
              </a:gs>
            </a:gsLst>
            <a:lin ang="8100000" scaled="1"/>
            <a:tileRect/>
          </a:gradFill>
          <a:ln w="1379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8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B7C25ABF-B653-2D74-4F4D-8CF548332953}"/>
              </a:ext>
            </a:extLst>
          </p:cNvPr>
          <p:cNvGrpSpPr/>
          <p:nvPr/>
        </p:nvGrpSpPr>
        <p:grpSpPr>
          <a:xfrm>
            <a:off x="0" y="1339251"/>
            <a:ext cx="12192000" cy="1018310"/>
            <a:chOff x="0" y="1339251"/>
            <a:chExt cx="12192000" cy="101831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98DD1A-FB3A-EDB2-4424-C193135BCC9C}"/>
                </a:ext>
              </a:extLst>
            </p:cNvPr>
            <p:cNvSpPr/>
            <p:nvPr/>
          </p:nvSpPr>
          <p:spPr>
            <a:xfrm>
              <a:off x="57149" y="1782361"/>
              <a:ext cx="12077700" cy="5421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2B6A6D40-49C5-7962-2781-453315B4BB91}"/>
                </a:ext>
              </a:extLst>
            </p:cNvPr>
            <p:cNvSpPr/>
            <p:nvPr/>
          </p:nvSpPr>
          <p:spPr>
            <a:xfrm>
              <a:off x="57149" y="1391442"/>
              <a:ext cx="12077700" cy="5421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AB2DA5A-49BC-60A2-B624-0FA58B9F5034}"/>
                </a:ext>
              </a:extLst>
            </p:cNvPr>
            <p:cNvSpPr/>
            <p:nvPr/>
          </p:nvSpPr>
          <p:spPr>
            <a:xfrm>
              <a:off x="0" y="1339252"/>
              <a:ext cx="6096000" cy="1018309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614CF1-0084-C907-E9B7-3DD3FC8C5E21}"/>
                </a:ext>
              </a:extLst>
            </p:cNvPr>
            <p:cNvSpPr/>
            <p:nvPr/>
          </p:nvSpPr>
          <p:spPr>
            <a:xfrm flipV="1">
              <a:off x="6096000" y="1339251"/>
              <a:ext cx="6096000" cy="1018309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C1636CD-C68E-A543-5061-E70438D97722}"/>
                </a:ext>
              </a:extLst>
            </p:cNvPr>
            <p:cNvSpPr txBox="1"/>
            <p:nvPr/>
          </p:nvSpPr>
          <p:spPr>
            <a:xfrm>
              <a:off x="2251366" y="1587141"/>
              <a:ext cx="378748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1A3260"/>
                  </a:solidFill>
                </a:rPr>
                <a:t>Keep trials moving: 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92FF6B6-6461-4E79-0537-D657732168D1}"/>
                </a:ext>
              </a:extLst>
            </p:cNvPr>
            <p:cNvSpPr txBox="1"/>
            <p:nvPr/>
          </p:nvSpPr>
          <p:spPr>
            <a:xfrm>
              <a:off x="6285800" y="1587141"/>
              <a:ext cx="378748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1A3260"/>
                  </a:solidFill>
                </a:rPr>
                <a:t>minimize downtime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A137108-155D-397D-01AD-33F5BBA63F46}"/>
              </a:ext>
            </a:extLst>
          </p:cNvPr>
          <p:cNvGrpSpPr/>
          <p:nvPr/>
        </p:nvGrpSpPr>
        <p:grpSpPr>
          <a:xfrm>
            <a:off x="0" y="2566203"/>
            <a:ext cx="12192000" cy="1018310"/>
            <a:chOff x="0" y="2566203"/>
            <a:chExt cx="12192000" cy="101831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0EC766C-431C-EA17-6F6F-1776B9943975}"/>
                </a:ext>
              </a:extLst>
            </p:cNvPr>
            <p:cNvSpPr/>
            <p:nvPr/>
          </p:nvSpPr>
          <p:spPr>
            <a:xfrm>
              <a:off x="57149" y="3009313"/>
              <a:ext cx="12077700" cy="5421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B2F1706-C5B8-4A84-428F-F2D2D9A4D0F8}"/>
                </a:ext>
              </a:extLst>
            </p:cNvPr>
            <p:cNvSpPr/>
            <p:nvPr/>
          </p:nvSpPr>
          <p:spPr>
            <a:xfrm>
              <a:off x="57149" y="2618394"/>
              <a:ext cx="12077700" cy="5421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CE1FFB9-DE07-45D8-03A5-A63A97565309}"/>
                </a:ext>
              </a:extLst>
            </p:cNvPr>
            <p:cNvSpPr/>
            <p:nvPr/>
          </p:nvSpPr>
          <p:spPr>
            <a:xfrm>
              <a:off x="0" y="2566204"/>
              <a:ext cx="6096000" cy="1018309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6A67F09-BE61-FB4A-D482-A148F5C48360}"/>
                </a:ext>
              </a:extLst>
            </p:cNvPr>
            <p:cNvSpPr/>
            <p:nvPr/>
          </p:nvSpPr>
          <p:spPr>
            <a:xfrm flipV="1">
              <a:off x="6096000" y="2566203"/>
              <a:ext cx="6096000" cy="1018309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4DA5C65-7823-E811-5B89-2EC0196CE75A}"/>
                </a:ext>
              </a:extLst>
            </p:cNvPr>
            <p:cNvSpPr txBox="1"/>
            <p:nvPr/>
          </p:nvSpPr>
          <p:spPr>
            <a:xfrm>
              <a:off x="2251366" y="2814093"/>
              <a:ext cx="378748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1A3260"/>
                  </a:solidFill>
                </a:rPr>
                <a:t>Use frequent breaks: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6E0A246-C924-24D9-7483-366D5915B8D1}"/>
                </a:ext>
              </a:extLst>
            </p:cNvPr>
            <p:cNvSpPr txBox="1"/>
            <p:nvPr/>
          </p:nvSpPr>
          <p:spPr>
            <a:xfrm>
              <a:off x="6285800" y="2814093"/>
              <a:ext cx="378748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1A3260"/>
                  </a:solidFill>
                </a:rPr>
                <a:t>10 minute resets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BD8687B-9B3A-648B-A33F-25BB85DDCDDE}"/>
              </a:ext>
            </a:extLst>
          </p:cNvPr>
          <p:cNvGrpSpPr/>
          <p:nvPr/>
        </p:nvGrpSpPr>
        <p:grpSpPr>
          <a:xfrm>
            <a:off x="0" y="3793155"/>
            <a:ext cx="12192000" cy="1018310"/>
            <a:chOff x="0" y="3793155"/>
            <a:chExt cx="12192000" cy="101831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3FFCE18-5917-131D-8717-958DE885C347}"/>
                </a:ext>
              </a:extLst>
            </p:cNvPr>
            <p:cNvSpPr/>
            <p:nvPr/>
          </p:nvSpPr>
          <p:spPr>
            <a:xfrm>
              <a:off x="57149" y="4236265"/>
              <a:ext cx="12077700" cy="5421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9C6FFCA7-5648-BA35-2DD0-98C09C4F0F43}"/>
                </a:ext>
              </a:extLst>
            </p:cNvPr>
            <p:cNvSpPr/>
            <p:nvPr/>
          </p:nvSpPr>
          <p:spPr>
            <a:xfrm>
              <a:off x="57149" y="3845346"/>
              <a:ext cx="12077700" cy="5421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EA8C60C-C017-DC28-D08E-2882D53BEFFE}"/>
                </a:ext>
              </a:extLst>
            </p:cNvPr>
            <p:cNvSpPr/>
            <p:nvPr/>
          </p:nvSpPr>
          <p:spPr>
            <a:xfrm>
              <a:off x="0" y="3793156"/>
              <a:ext cx="6096000" cy="1018309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CDA4D22-80CF-B5F5-06AD-FC7663A2AECF}"/>
                </a:ext>
              </a:extLst>
            </p:cNvPr>
            <p:cNvSpPr/>
            <p:nvPr/>
          </p:nvSpPr>
          <p:spPr>
            <a:xfrm flipV="1">
              <a:off x="6096000" y="3793155"/>
              <a:ext cx="6096000" cy="1018309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49CCB13-8871-CEF1-5126-BF055EE89310}"/>
                </a:ext>
              </a:extLst>
            </p:cNvPr>
            <p:cNvSpPr txBox="1"/>
            <p:nvPr/>
          </p:nvSpPr>
          <p:spPr>
            <a:xfrm>
              <a:off x="2251366" y="4041045"/>
              <a:ext cx="378748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1A3260"/>
                  </a:solidFill>
                </a:rPr>
                <a:t>Chunk content: 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FF2AFB3-FDA8-080B-F17B-E157CE0849E6}"/>
                </a:ext>
              </a:extLst>
            </p:cNvPr>
            <p:cNvSpPr txBox="1"/>
            <p:nvPr/>
          </p:nvSpPr>
          <p:spPr>
            <a:xfrm>
              <a:off x="6285800" y="4041045"/>
              <a:ext cx="508040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1A3260"/>
                  </a:solidFill>
                </a:rPr>
                <a:t>deliver in bite sized points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731FCE6-5DC2-8ED2-76B3-E2633CF989B8}"/>
              </a:ext>
            </a:extLst>
          </p:cNvPr>
          <p:cNvGrpSpPr/>
          <p:nvPr/>
        </p:nvGrpSpPr>
        <p:grpSpPr>
          <a:xfrm>
            <a:off x="0" y="5020106"/>
            <a:ext cx="12191999" cy="1018309"/>
            <a:chOff x="0" y="1445932"/>
            <a:chExt cx="12191999" cy="1018309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D433DDE8-2C50-0B5A-4A34-363023DBDAC2}"/>
                </a:ext>
              </a:extLst>
            </p:cNvPr>
            <p:cNvSpPr/>
            <p:nvPr/>
          </p:nvSpPr>
          <p:spPr>
            <a:xfrm>
              <a:off x="57150" y="1889041"/>
              <a:ext cx="12077700" cy="5421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3344B5D5-4830-5C2D-3DC1-B6D77D3F6A3F}"/>
                </a:ext>
              </a:extLst>
            </p:cNvPr>
            <p:cNvSpPr/>
            <p:nvPr/>
          </p:nvSpPr>
          <p:spPr>
            <a:xfrm>
              <a:off x="57150" y="1498122"/>
              <a:ext cx="12077700" cy="5421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EBDA449-7A2A-0584-6F22-0A2474AC3821}"/>
                </a:ext>
              </a:extLst>
            </p:cNvPr>
            <p:cNvSpPr/>
            <p:nvPr/>
          </p:nvSpPr>
          <p:spPr>
            <a:xfrm>
              <a:off x="0" y="1445932"/>
              <a:ext cx="12191999" cy="1018309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06A8970-DA57-952D-14DE-EC202827BC83}"/>
                </a:ext>
              </a:extLst>
            </p:cNvPr>
            <p:cNvSpPr txBox="1"/>
            <p:nvPr/>
          </p:nvSpPr>
          <p:spPr>
            <a:xfrm>
              <a:off x="1750389" y="1693821"/>
              <a:ext cx="869122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1A3260"/>
                  </a:solidFill>
                </a:rPr>
                <a:t>Make voir dire engaging with open-ended questions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STRATEGIES for Engagement</a:t>
            </a:r>
          </a:p>
        </p:txBody>
      </p:sp>
    </p:spTree>
    <p:extLst>
      <p:ext uri="{BB962C8B-B14F-4D97-AF65-F5344CB8AC3E}">
        <p14:creationId xmlns:p14="http://schemas.microsoft.com/office/powerpoint/2010/main" val="221759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36BDBDE-AAD2-C53A-CA67-5F5C6BFF62AB}"/>
              </a:ext>
            </a:extLst>
          </p:cNvPr>
          <p:cNvSpPr/>
          <p:nvPr/>
        </p:nvSpPr>
        <p:spPr>
          <a:xfrm rot="5400000">
            <a:off x="4633026" y="-3993199"/>
            <a:ext cx="2925950" cy="12192002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0"/>
                </a:schemeClr>
              </a:gs>
              <a:gs pos="52000">
                <a:schemeClr val="accent2">
                  <a:lumMod val="20000"/>
                  <a:lumOff val="8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3: VISUAL &amp; Technology EXPECTATIONS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098415E-5976-9C39-8E6D-005577047DE1}"/>
              </a:ext>
            </a:extLst>
          </p:cNvPr>
          <p:cNvGrpSpPr/>
          <p:nvPr/>
        </p:nvGrpSpPr>
        <p:grpSpPr>
          <a:xfrm>
            <a:off x="3138021" y="3979366"/>
            <a:ext cx="5915958" cy="1692771"/>
            <a:chOff x="288939" y="4144437"/>
            <a:chExt cx="5915958" cy="169277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5299EBD-141E-3CC9-CABF-1D55CD915497}"/>
                </a:ext>
              </a:extLst>
            </p:cNvPr>
            <p:cNvSpPr txBox="1"/>
            <p:nvPr/>
          </p:nvSpPr>
          <p:spPr>
            <a:xfrm>
              <a:off x="288939" y="4144437"/>
              <a:ext cx="5915958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3200" dirty="0">
                  <a:solidFill>
                    <a:srgbClr val="1A3260"/>
                  </a:solidFill>
                </a:rPr>
                <a:t>Visuals increase persuasion by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ECA3A04-B2E3-9FAE-8167-511C111A8F33}"/>
                </a:ext>
              </a:extLst>
            </p:cNvPr>
            <p:cNvSpPr txBox="1"/>
            <p:nvPr/>
          </p:nvSpPr>
          <p:spPr>
            <a:xfrm>
              <a:off x="2114551" y="4729212"/>
              <a:ext cx="2264734" cy="11079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600" b="1" dirty="0">
                  <a:solidFill>
                    <a:srgbClr val="1A3260"/>
                  </a:solidFill>
                </a:rPr>
                <a:t>43%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1ACD15E-DF7A-0D24-9E56-B2068C1F4359}"/>
              </a:ext>
            </a:extLst>
          </p:cNvPr>
          <p:cNvSpPr txBox="1"/>
          <p:nvPr/>
        </p:nvSpPr>
        <p:spPr>
          <a:xfrm>
            <a:off x="1949301" y="5769793"/>
            <a:ext cx="82933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A3260"/>
                </a:solidFill>
              </a:rPr>
              <a:t>Visual presentation is now </a:t>
            </a:r>
            <a:r>
              <a:rPr lang="en-US" sz="3200" b="1" dirty="0">
                <a:solidFill>
                  <a:srgbClr val="1A3260"/>
                </a:solidFill>
              </a:rPr>
              <a:t>essential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767DC6-89B5-98D7-22C2-054B2BC8E1EF}"/>
              </a:ext>
            </a:extLst>
          </p:cNvPr>
          <p:cNvSpPr txBox="1"/>
          <p:nvPr/>
        </p:nvSpPr>
        <p:spPr>
          <a:xfrm>
            <a:off x="1894542" y="1579096"/>
            <a:ext cx="89487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4590B8"/>
                </a:solidFill>
              </a:rPr>
              <a:t>Jurors retain </a:t>
            </a:r>
            <a:r>
              <a:rPr lang="en-US" sz="3600" b="1" dirty="0">
                <a:solidFill>
                  <a:srgbClr val="4590B8"/>
                </a:solidFill>
              </a:rPr>
              <a:t>65-80% of visual information </a:t>
            </a:r>
            <a:r>
              <a:rPr lang="en-US" sz="3600" dirty="0">
                <a:solidFill>
                  <a:srgbClr val="4590B8"/>
                </a:solidFill>
              </a:rPr>
              <a:t>vs. </a:t>
            </a:r>
            <a:r>
              <a:rPr lang="en-US" sz="3600" b="1" dirty="0">
                <a:solidFill>
                  <a:srgbClr val="4590B8"/>
                </a:solidFill>
              </a:rPr>
              <a:t>10-15% of oral information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FEC8B-56E4-3DE5-9522-8B478CB17E1A}"/>
              </a:ext>
            </a:extLst>
          </p:cNvPr>
          <p:cNvCxnSpPr/>
          <p:nvPr/>
        </p:nvCxnSpPr>
        <p:spPr>
          <a:xfrm>
            <a:off x="1" y="3565777"/>
            <a:ext cx="12192000" cy="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145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Technology EFFECTIVELY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D9B3293-ED6B-0EC5-917E-EC4A38677E47}"/>
              </a:ext>
            </a:extLst>
          </p:cNvPr>
          <p:cNvGrpSpPr/>
          <p:nvPr/>
        </p:nvGrpSpPr>
        <p:grpSpPr>
          <a:xfrm>
            <a:off x="0" y="4696691"/>
            <a:ext cx="12192000" cy="2161309"/>
            <a:chOff x="0" y="4696691"/>
            <a:chExt cx="12192000" cy="216130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90C305B-0415-769F-51D7-BFCC8B7488D7}"/>
                </a:ext>
              </a:extLst>
            </p:cNvPr>
            <p:cNvSpPr/>
            <p:nvPr/>
          </p:nvSpPr>
          <p:spPr>
            <a:xfrm>
              <a:off x="0" y="4696691"/>
              <a:ext cx="12192000" cy="216130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2A16ABA9-A5B2-90D9-FEB0-7098A2B3393C}"/>
                </a:ext>
              </a:extLst>
            </p:cNvPr>
            <p:cNvCxnSpPr/>
            <p:nvPr/>
          </p:nvCxnSpPr>
          <p:spPr>
            <a:xfrm>
              <a:off x="0" y="4696691"/>
              <a:ext cx="12192000" cy="0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FD43B46-8F75-7C3E-B0CA-B5D7AF510660}"/>
                </a:ext>
              </a:extLst>
            </p:cNvPr>
            <p:cNvGrpSpPr/>
            <p:nvPr/>
          </p:nvGrpSpPr>
          <p:grpSpPr>
            <a:xfrm>
              <a:off x="959427" y="4977047"/>
              <a:ext cx="10273146" cy="1496687"/>
              <a:chOff x="959427" y="4852159"/>
              <a:chExt cx="10273146" cy="1496687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0DD31847-28D4-222E-3E48-DA28E875F304}"/>
                  </a:ext>
                </a:extLst>
              </p:cNvPr>
              <p:cNvGrpSpPr/>
              <p:nvPr/>
            </p:nvGrpSpPr>
            <p:grpSpPr>
              <a:xfrm>
                <a:off x="959427" y="5330537"/>
                <a:ext cx="10273146" cy="1018309"/>
                <a:chOff x="959427" y="5653330"/>
                <a:chExt cx="10273146" cy="1018309"/>
              </a:xfrm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9F4EC3-C71F-F929-AA2A-FE066B356E7E}"/>
                    </a:ext>
                  </a:extLst>
                </p:cNvPr>
                <p:cNvSpPr/>
                <p:nvPr/>
              </p:nvSpPr>
              <p:spPr>
                <a:xfrm>
                  <a:off x="959427" y="5653330"/>
                  <a:ext cx="10273146" cy="1018309"/>
                </a:xfrm>
                <a:prstGeom prst="rect">
                  <a:avLst/>
                </a:prstGeom>
                <a:solidFill>
                  <a:srgbClr val="1A3260"/>
                </a:solidFill>
                <a:ln w="25400">
                  <a:solidFill>
                    <a:srgbClr val="1A3260"/>
                  </a:solidFill>
                </a:ln>
                <a:effectLst>
                  <a:outerShdw blurRad="1524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2226B6FE-F778-D522-A682-3A353CE68BC2}"/>
                    </a:ext>
                  </a:extLst>
                </p:cNvPr>
                <p:cNvSpPr txBox="1"/>
                <p:nvPr/>
              </p:nvSpPr>
              <p:spPr>
                <a:xfrm>
                  <a:off x="1603664" y="5900874"/>
                  <a:ext cx="8984672" cy="52322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2800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clarify, not dazzle</a:t>
                  </a:r>
                </a:p>
              </p:txBody>
            </p:sp>
          </p:grp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030B8C1-35A4-C4F0-63A2-8B185A174899}"/>
                  </a:ext>
                </a:extLst>
              </p:cNvPr>
              <p:cNvSpPr txBox="1"/>
              <p:nvPr/>
            </p:nvSpPr>
            <p:spPr>
              <a:xfrm>
                <a:off x="5182899" y="4852159"/>
                <a:ext cx="182620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1A3260"/>
                    </a:solidFill>
                  </a:rPr>
                  <a:t>GOAL:</a:t>
                </a:r>
              </a:p>
            </p:txBody>
          </p:sp>
        </p:grp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8E2769AA-5BF3-CC59-367B-C1A7CEE6D60F}"/>
              </a:ext>
            </a:extLst>
          </p:cNvPr>
          <p:cNvSpPr txBox="1"/>
          <p:nvPr/>
        </p:nvSpPr>
        <p:spPr>
          <a:xfrm>
            <a:off x="2944957" y="1204047"/>
            <a:ext cx="63020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1A3260"/>
                </a:solidFill>
              </a:rPr>
              <a:t>Combine visuals with testimony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68914FB-4B44-3937-B86A-540309FC912A}"/>
              </a:ext>
            </a:extLst>
          </p:cNvPr>
          <p:cNvGrpSpPr/>
          <p:nvPr/>
        </p:nvGrpSpPr>
        <p:grpSpPr>
          <a:xfrm>
            <a:off x="2885382" y="2120049"/>
            <a:ext cx="2090305" cy="1794706"/>
            <a:chOff x="2885382" y="2120049"/>
            <a:chExt cx="2090305" cy="1794706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9F597F9-829A-69FE-332D-E321ED4AC5A7}"/>
                </a:ext>
              </a:extLst>
            </p:cNvPr>
            <p:cNvSpPr txBox="1"/>
            <p:nvPr/>
          </p:nvSpPr>
          <p:spPr>
            <a:xfrm>
              <a:off x="2885382" y="3083758"/>
              <a:ext cx="2090305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1A3260"/>
                  </a:solidFill>
                </a:rPr>
                <a:t>Opening: </a:t>
              </a:r>
            </a:p>
            <a:p>
              <a:pPr algn="ctr"/>
              <a:r>
                <a:rPr lang="en-US" sz="2400" dirty="0">
                  <a:solidFill>
                    <a:srgbClr val="1A3260"/>
                  </a:solidFill>
                </a:rPr>
                <a:t>visual roadmap</a:t>
              </a:r>
            </a:p>
          </p:txBody>
        </p:sp>
        <p:pic>
          <p:nvPicPr>
            <p:cNvPr id="16" name="Graphic 15" descr="Road with solid fill">
              <a:extLst>
                <a:ext uri="{FF2B5EF4-FFF2-40B4-BE49-F238E27FC236}">
                  <a16:creationId xmlns:a16="http://schemas.microsoft.com/office/drawing/2014/main" id="{BB796498-1780-0FF4-8709-C46324DCDD3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624043" y="2120049"/>
              <a:ext cx="914400" cy="914400"/>
            </a:xfrm>
            <a:prstGeom prst="rect">
              <a:avLst/>
            </a:prstGeom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866346DA-3687-0A58-55C8-DB05CA9157CC}"/>
              </a:ext>
            </a:extLst>
          </p:cNvPr>
          <p:cNvGrpSpPr/>
          <p:nvPr/>
        </p:nvGrpSpPr>
        <p:grpSpPr>
          <a:xfrm>
            <a:off x="6292988" y="2103336"/>
            <a:ext cx="3013630" cy="1811419"/>
            <a:chOff x="6292988" y="2103336"/>
            <a:chExt cx="3013630" cy="1811419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319B5BB-8DE9-E29E-36DE-4E00F418601D}"/>
                </a:ext>
              </a:extLst>
            </p:cNvPr>
            <p:cNvSpPr txBox="1"/>
            <p:nvPr/>
          </p:nvSpPr>
          <p:spPr>
            <a:xfrm>
              <a:off x="6292988" y="3083758"/>
              <a:ext cx="301363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1A3260"/>
                  </a:solidFill>
                </a:rPr>
                <a:t>Multimedia:</a:t>
              </a:r>
            </a:p>
            <a:p>
              <a:pPr algn="ctr"/>
              <a:r>
                <a:rPr lang="en-US" sz="2400" dirty="0">
                  <a:solidFill>
                    <a:srgbClr val="1A3260"/>
                  </a:solidFill>
                </a:rPr>
                <a:t>short, purposeful clips</a:t>
              </a:r>
            </a:p>
          </p:txBody>
        </p:sp>
        <p:pic>
          <p:nvPicPr>
            <p:cNvPr id="18" name="Graphic 17" descr="Clapper board with solid fill">
              <a:extLst>
                <a:ext uri="{FF2B5EF4-FFF2-40B4-BE49-F238E27FC236}">
                  <a16:creationId xmlns:a16="http://schemas.microsoft.com/office/drawing/2014/main" id="{A145E3E1-5643-C494-24DE-B4FEEB7631B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342603" y="2103336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0297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354</TotalTime>
  <Words>661</Words>
  <Application>Microsoft Office PowerPoint</Application>
  <PresentationFormat>Widescreen</PresentationFormat>
  <Paragraphs>139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Arial</vt:lpstr>
      <vt:lpstr>Gill Sans MT</vt:lpstr>
      <vt:lpstr>Wingdings</vt:lpstr>
      <vt:lpstr>Wingdings 2</vt:lpstr>
      <vt:lpstr>Dividend</vt:lpstr>
      <vt:lpstr>SPEAKING TO TODAY’S JURY </vt:lpstr>
      <vt:lpstr>INTRODUCTION</vt:lpstr>
      <vt:lpstr>THE POST-PANDEMIC JUROR PROFILE</vt:lpstr>
      <vt:lpstr>CHALLENGE 1:  Bias &amp; Polarization</vt:lpstr>
      <vt:lpstr>ADDRESSING BIAS IN TRIAL</vt:lpstr>
      <vt:lpstr>CHALLENGE 2:  Short Attention Spans</vt:lpstr>
      <vt:lpstr>STRATEGIES for Engagement</vt:lpstr>
      <vt:lpstr>CHALLENGE 3: VISUAL &amp; Technology EXPECTATIONS</vt:lpstr>
      <vt:lpstr>USING Technology EFFECTIVELY</vt:lpstr>
      <vt:lpstr>CHALLENGE 4: Storytelling in “Chunks”</vt:lpstr>
      <vt:lpstr>CHUNKED Storytelling FRAMEWORK</vt:lpstr>
      <vt:lpstr>CHALLENGE 5: Employment Case SPECIFICS</vt:lpstr>
      <vt:lpstr>Employment Case TACTICS</vt:lpstr>
      <vt:lpstr>LOCALIZING AND HUMANIZING</vt:lpstr>
      <vt:lpstr>CONCLUSION:  CONNECTING WITH TODAY’S JURY</vt:lpstr>
      <vt:lpstr>FINAL TAKEAWAYS</vt:lpstr>
      <vt:lpstr>Thank you</vt:lpstr>
    </vt:vector>
  </TitlesOfParts>
  <Company>Dilworth Paxson LLP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Hill, Alexa B</dc:creator>
  <cp:lastModifiedBy>Snyder, Jennifer P.</cp:lastModifiedBy>
  <cp:revision>10</cp:revision>
  <dcterms:created xsi:type="dcterms:W3CDTF">2021-03-30T16:30:15Z</dcterms:created>
  <dcterms:modified xsi:type="dcterms:W3CDTF">2025-11-13T22:48:14Z</dcterms:modified>
</cp:coreProperties>
</file>