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57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4" r:id="rId12"/>
    <p:sldId id="295" r:id="rId13"/>
    <p:sldId id="279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642" y="-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presProps" Target="presProps.xml" />
  <Relationship Id="rId3" Type="http://schemas.openxmlformats.org/officeDocument/2006/relationships/slide" Target="slides/slide2.xml" />
  <Relationship Id="rId21" Type="http://schemas.openxmlformats.org/officeDocument/2006/relationships/tableStyles" Target="tableStyle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tags" Target="tags/tag1.xml" />
  <Relationship Id="rId2" Type="http://schemas.openxmlformats.org/officeDocument/2006/relationships/slide" Target="slides/slide1.xml" />
  <Relationship Id="rId16" Type="http://schemas.openxmlformats.org/officeDocument/2006/relationships/handoutMaster" Target="handoutMasters/handoutMaster1.xml" />
  <Relationship Id="rId20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5" Type="http://schemas.openxmlformats.org/officeDocument/2006/relationships/slide" Target="slides/slide4.xml" />
  <Relationship Id="rId15" Type="http://schemas.openxmlformats.org/officeDocument/2006/relationships/notesMaster" Target="notesMasters/notesMaster1.xml" />
  <Relationship Id="rId10" Type="http://schemas.openxmlformats.org/officeDocument/2006/relationships/slide" Target="slides/slide9.xml" />
  <Relationship Id="rId19" Type="http://schemas.openxmlformats.org/officeDocument/2006/relationships/viewProps" Target="viewProps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1F78F-3245-4F5D-994F-CC1650B1A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9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D04AB-6507-47F5-8409-DB8F6724C4F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DE75-0DB3-4A36-B3CF-A953DA57F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73995"/>
      </p:ext>
    </p:extLst>
  </p:cSld>
  <p:clrMapOvr>
    <a:masterClrMapping/>
  </p:clrMapOvr>
</p:notes>
</file>

<file path=ppt/notesSlides/notesSlide10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1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1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1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9874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055"/>
      </p:ext>
    </p:extLst>
  </p:cSld>
  <p:clrMapOvr>
    <a:masterClrMapping/>
  </p:clrMapOvr>
</p:notes>
</file>

<file path=ppt/notesSlides/notesSlide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7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8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notesSlides/notesSlide9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DE75-0DB3-4A36-B3CF-A953DA57F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114800"/>
            <a:ext cx="5715000" cy="53340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48200"/>
            <a:ext cx="57150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772AFB-9037-4B0C-80E4-083833BE4F7A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36A5E9-2FED-478C-A2E9-0409D44AFB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00801"/>
            <a:ext cx="3200400" cy="457200"/>
          </a:xfrm>
        </p:spPr>
        <p:txBody>
          <a:bodyPr/>
          <a:lstStyle>
            <a:lvl1pPr>
              <a:defRPr sz="1200" baseline="0">
                <a:solidFill>
                  <a:schemeClr val="tx1"/>
                </a:solidFill>
              </a:defRPr>
            </a:lvl1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© 2015 Polsinelli PC.  In California, Polsinelli LLP.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   Polsinelli is a registered mark of Polsinelli PC</a:t>
            </a:r>
          </a:p>
        </p:txBody>
      </p:sp>
    </p:spTree>
    <p:extLst>
      <p:ext uri="{BB962C8B-B14F-4D97-AF65-F5344CB8AC3E}">
        <p14:creationId xmlns:p14="http://schemas.microsoft.com/office/powerpoint/2010/main" val="3179453039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0E3-6ADF-4E37-83CE-29C4F5F93B7E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03701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0"/>
            <a:ext cx="2057400" cy="4602164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0"/>
            <a:ext cx="6019800" cy="46021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7AC2-9DB4-4721-9FA5-1B9D303AF950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40897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6">
                  <a:lumMod val="75000"/>
                </a:schemeClr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B4CF-063D-4437-AD36-F1E7368B210D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07136"/>
      </p:ext>
    </p:extLst>
  </p:cSld>
  <p:clrMapOvr>
    <a:masterClrMapping/>
  </p:clrMapOvr>
</p:sldLayout>
</file>

<file path=ppt/slideLayouts/slideLayout3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4276725"/>
            <a:ext cx="5334001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9" y="2776537"/>
            <a:ext cx="53340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78F2BE-9577-498B-AD8D-AF7117D9D95E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36A5E9-2FED-478C-A2E9-0409D44AFB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72616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296-0D5B-4054-9CB4-C1CDA4613061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31957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8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425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74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8DCF-CC63-471B-9BF9-753ECC62F6EA}" type="datetime1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25854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282F-EA3A-490A-AC7E-4AD626FA1500}" type="datetime1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58468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68D5-CFC6-4255-BD60-4505783B561B}" type="datetime1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0648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339848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1339852"/>
            <a:ext cx="5111750" cy="50548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2501902"/>
            <a:ext cx="3008313" cy="38988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813A-E790-4290-B76C-91D7F9F2DF97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81765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484B-41EB-4D79-84E4-CC8D04374799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8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2600" y="122239"/>
            <a:ext cx="7391400" cy="1020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C6FC168-6406-4B85-98C8-DC9D8A5CF693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536A5E9-2FED-478C-A2E9-0409D44AFB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324601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© 2015 Polsinelli PC.  In California, Polsinelli LLP.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   Polsinelli is a registered mark of Polsinelli PC</a:t>
            </a:r>
          </a:p>
        </p:txBody>
      </p:sp>
    </p:spTree>
    <p:extLst>
      <p:ext uri="{BB962C8B-B14F-4D97-AF65-F5344CB8AC3E}">
        <p14:creationId xmlns:p14="http://schemas.microsoft.com/office/powerpoint/2010/main" val="264219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nk@mountainlawfirm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fox@polsinelli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ctrTitle"/>
          </p:nvPr>
        </p:nvSpPr>
        <p:spPr>
          <a:xfrm>
            <a:off x="3048000" y="3733800"/>
            <a:ext cx="5867400" cy="1066800"/>
          </a:xfrm>
        </p:spPr>
        <p:txBody>
          <a:bodyPr/>
          <a:lstStyle/>
          <a:p>
            <a:r>
              <a:rPr lang="en-US" sz="2200" dirty="0" smtClean="0"/>
              <a:t>Best in Class Discovery:</a:t>
            </a:r>
            <a:br>
              <a:rPr lang="en-US" sz="2200" dirty="0" smtClean="0"/>
            </a:br>
            <a:r>
              <a:rPr lang="en-US" sz="1800" dirty="0" smtClean="0"/>
              <a:t>Federal Rules Amendments; Effective 30(b)(6) Depositions; and Working with Experts</a:t>
            </a:r>
            <a:endParaRPr lang="en-US" sz="1800" dirty="0"/>
          </a:p>
        </p:txBody>
      </p:sp>
      <p:sp>
        <p:nvSpPr>
          <p:cNvPr id="3" name="Subtitle 2" descr="" title=""/>
          <p:cNvSpPr>
            <a:spLocks noGrp="1"/>
          </p:cNvSpPr>
          <p:nvPr>
            <p:ph type="subTitle" idx="1"/>
          </p:nvPr>
        </p:nvSpPr>
        <p:spPr>
          <a:xfrm>
            <a:off x="3200400" y="4953000"/>
            <a:ext cx="5715000" cy="53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/>
              <a:t>Sander N. Karp and Stephen E. Fox </a:t>
            </a:r>
            <a:endParaRPr lang="en-US" sz="1800" dirty="0"/>
          </a:p>
        </p:txBody>
      </p:sp>
      <p:sp>
        <p:nvSpPr>
          <p:cNvPr id="4" name="Footer Placeholder 4" descr="" title="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200400" cy="381001"/>
          </a:xfrm>
        </p:spPr>
        <p:txBody>
          <a:bodyPr/>
          <a:lstStyle>
            <a:lvl1pPr>
              <a:defRPr sz="1200" baseline="0">
                <a:solidFill>
                  <a:schemeClr val="tx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</a:t>
            </a:r>
            <a:r>
              <a:rPr lang="en-US" i="1" dirty="0" smtClean="0"/>
              <a:t>N. Karp </a:t>
            </a:r>
            <a:r>
              <a:rPr lang="en-US" i="1" dirty="0"/>
              <a:t>and Stephen </a:t>
            </a:r>
            <a:r>
              <a:rPr lang="en-US" i="1" dirty="0" smtClean="0"/>
              <a:t>E. Fox</a:t>
            </a:r>
            <a:endParaRPr lang="en-US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4778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Nat’l (and More Forgiving) Standards for E-Discovery Sanctions</a:t>
            </a:r>
            <a:endParaRPr lang="en-US" sz="3800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Amended Rule 37 overhauls </a:t>
            </a:r>
            <a:r>
              <a:rPr lang="en-US" dirty="0"/>
              <a:t>sanctions for failure to preserve electronic </a:t>
            </a:r>
            <a:r>
              <a:rPr lang="en-US" dirty="0" smtClean="0"/>
              <a:t>evidence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Remedies </a:t>
            </a:r>
            <a:r>
              <a:rPr lang="en-US" dirty="0"/>
              <a:t>can be imposed only where information that should have been preserved is lost </a:t>
            </a:r>
            <a:r>
              <a:rPr lang="en-US" dirty="0" smtClean="0"/>
              <a:t>b/c party </a:t>
            </a:r>
            <a:r>
              <a:rPr lang="en-US" dirty="0"/>
              <a:t>failed to take reasonable steps to preserve it, it cannot be restored or replaced through additional discovery, and </a:t>
            </a:r>
            <a:r>
              <a:rPr lang="en-US" dirty="0" smtClean="0"/>
              <a:t>court </a:t>
            </a:r>
            <a:r>
              <a:rPr lang="en-US" dirty="0"/>
              <a:t>finds prejudice to another </a:t>
            </a:r>
            <a:r>
              <a:rPr lang="en-US" dirty="0" smtClean="0"/>
              <a:t>party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Evidentiary sanctions ordered </a:t>
            </a:r>
            <a:r>
              <a:rPr lang="en-US" dirty="0"/>
              <a:t>only "upon finding that the party acted with the intent to deprive another party of the information's use in the </a:t>
            </a:r>
            <a:r>
              <a:rPr lang="en-US" dirty="0" smtClean="0"/>
              <a:t>litigation"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 </a:t>
            </a:r>
            <a:r>
              <a:rPr lang="en-US" dirty="0"/>
              <a:t>that event (and regardless of prejudice), </a:t>
            </a:r>
            <a:r>
              <a:rPr lang="en-US" dirty="0" smtClean="0"/>
              <a:t>court </a:t>
            </a:r>
            <a:r>
              <a:rPr lang="en-US" dirty="0"/>
              <a:t>may </a:t>
            </a:r>
            <a:r>
              <a:rPr lang="en-US" dirty="0" smtClean="0"/>
              <a:t>impose a presumption </a:t>
            </a:r>
            <a:r>
              <a:rPr lang="en-US" dirty="0"/>
              <a:t>that </a:t>
            </a:r>
            <a:r>
              <a:rPr lang="en-US" dirty="0" smtClean="0"/>
              <a:t>lost </a:t>
            </a:r>
            <a:r>
              <a:rPr lang="en-US" dirty="0"/>
              <a:t>information was unfavorable to </a:t>
            </a:r>
            <a:r>
              <a:rPr lang="en-US" dirty="0" smtClean="0"/>
              <a:t>party </a:t>
            </a:r>
            <a:r>
              <a:rPr lang="en-US" dirty="0"/>
              <a:t>that lost </a:t>
            </a:r>
            <a:r>
              <a:rPr lang="en-US" dirty="0" smtClean="0"/>
              <a:t>it </a:t>
            </a:r>
            <a:r>
              <a:rPr lang="en-US" dirty="0"/>
              <a:t>or may enter judgment against that </a:t>
            </a:r>
            <a:r>
              <a:rPr lang="en-US" dirty="0" smtClean="0"/>
              <a:t>party 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amendments do not apply to lost evidence that was </a:t>
            </a:r>
            <a:r>
              <a:rPr lang="en-US" dirty="0" smtClean="0"/>
              <a:t>not electronically </a:t>
            </a:r>
            <a:r>
              <a:rPr lang="en-US" dirty="0"/>
              <a:t>stored (e.g., paper</a:t>
            </a:r>
            <a:r>
              <a:rPr lang="en-US" dirty="0" smtClean="0"/>
              <a:t>)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Takeaways:  </a:t>
            </a:r>
            <a:r>
              <a:rPr lang="en-US" dirty="0"/>
              <a:t>Litigation over failure to preserve should become less </a:t>
            </a:r>
            <a:r>
              <a:rPr lang="en-US" dirty="0" smtClean="0"/>
              <a:t>attractive (and sanctions rare because required </a:t>
            </a:r>
            <a:r>
              <a:rPr lang="en-US" dirty="0"/>
              <a:t>finding </a:t>
            </a:r>
            <a:r>
              <a:rPr lang="en-US" dirty="0" smtClean="0"/>
              <a:t>is much </a:t>
            </a:r>
            <a:r>
              <a:rPr lang="en-US" dirty="0"/>
              <a:t>higher </a:t>
            </a:r>
            <a:r>
              <a:rPr lang="en-US" dirty="0" smtClean="0"/>
              <a:t>bar </a:t>
            </a:r>
            <a:r>
              <a:rPr lang="en-US" dirty="0"/>
              <a:t>than </a:t>
            </a:r>
            <a:r>
              <a:rPr lang="en-US" dirty="0" smtClean="0"/>
              <a:t>the negligence </a:t>
            </a:r>
            <a:r>
              <a:rPr lang="en-US" dirty="0"/>
              <a:t>standard  </a:t>
            </a:r>
            <a:r>
              <a:rPr lang="en-US" dirty="0" smtClean="0"/>
              <a:t>applied by some Circuits</a:t>
            </a:r>
            <a:endParaRPr lang="en-US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39636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Corp. Rep. Depositions</a:t>
            </a:r>
            <a:endParaRPr lang="en-US" sz="4000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Purpose: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Obtain background information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Authenticate documents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Observe witness demeanor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Educate opposing party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Learn about criticisms of your client (and admissions of good things)</a:t>
            </a:r>
            <a:endParaRPr lang="en-US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Take it early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Rule 30(b)(6) designee obligated to become knowledgeable of matters beyond those personally known</a:t>
            </a:r>
            <a:endParaRPr lang="en-US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3493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Corp. Rep. Depositions</a:t>
            </a:r>
            <a:endParaRPr lang="en-US" sz="4000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85000" lnSpcReduction="1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Sequence the examination: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Elicit </a:t>
            </a:r>
            <a:r>
              <a:rPr lang="en-US" dirty="0"/>
              <a:t>factual and background information and </a:t>
            </a:r>
            <a:r>
              <a:rPr lang="en-US" dirty="0" smtClean="0"/>
              <a:t>credentials</a:t>
            </a:r>
            <a:endParaRPr lang="en-US" sz="2400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E</a:t>
            </a:r>
            <a:r>
              <a:rPr lang="en-US" dirty="0" smtClean="0"/>
              <a:t>licit </a:t>
            </a:r>
            <a:r>
              <a:rPr lang="en-US" dirty="0"/>
              <a:t>non-controversial factual information and authenticate </a:t>
            </a:r>
            <a:r>
              <a:rPr lang="en-US" dirty="0" smtClean="0"/>
              <a:t>documents</a:t>
            </a:r>
            <a:endParaRPr lang="en-US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Elicit </a:t>
            </a:r>
            <a:r>
              <a:rPr lang="en-US" dirty="0"/>
              <a:t>positive information about your </a:t>
            </a:r>
            <a:r>
              <a:rPr lang="en-US" dirty="0" smtClean="0"/>
              <a:t>client (ask </a:t>
            </a:r>
            <a:r>
              <a:rPr lang="en-US" dirty="0"/>
              <a:t>about </a:t>
            </a:r>
            <a:r>
              <a:rPr lang="en-US" dirty="0" smtClean="0"/>
              <a:t>client’s </a:t>
            </a:r>
            <a:r>
              <a:rPr lang="en-US" dirty="0"/>
              <a:t>strengths and </a:t>
            </a:r>
            <a:r>
              <a:rPr lang="en-US" dirty="0" smtClean="0"/>
              <a:t>weaknesses, positive </a:t>
            </a:r>
            <a:r>
              <a:rPr lang="en-US" dirty="0"/>
              <a:t>performance reviews and documents identifying </a:t>
            </a:r>
            <a:r>
              <a:rPr lang="en-US" dirty="0" smtClean="0"/>
              <a:t>client’s attributes)</a:t>
            </a:r>
            <a:endParaRPr lang="en-US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Move </a:t>
            </a:r>
            <a:r>
              <a:rPr lang="en-US" dirty="0"/>
              <a:t>into areas of inquiry where </a:t>
            </a:r>
            <a:r>
              <a:rPr lang="en-US" dirty="0" smtClean="0"/>
              <a:t>witness </a:t>
            </a:r>
            <a:r>
              <a:rPr lang="en-US" dirty="0"/>
              <a:t>will fight </a:t>
            </a:r>
            <a:r>
              <a:rPr lang="en-US" dirty="0" smtClean="0"/>
              <a:t>(observe witness’s </a:t>
            </a:r>
            <a:r>
              <a:rPr lang="en-US" dirty="0"/>
              <a:t>demeanor under </a:t>
            </a:r>
            <a:r>
              <a:rPr lang="en-US" dirty="0" smtClean="0"/>
              <a:t>pressure)</a:t>
            </a:r>
            <a:endParaRPr lang="en-US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1643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762000" y="1447800"/>
            <a:ext cx="80010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Stephen E. Fox				Sander N. Karp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Polsinelli PC				Karp </a:t>
            </a:r>
            <a:r>
              <a:rPr lang="en-US" sz="1800" dirty="0" err="1" smtClean="0"/>
              <a:t>Neu</a:t>
            </a:r>
            <a:r>
              <a:rPr lang="en-US" sz="1800" dirty="0" smtClean="0"/>
              <a:t> Hanlon, P.C.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2950 N. Harwood, Suite 2100			</a:t>
            </a:r>
            <a:r>
              <a:rPr lang="en-US" sz="1800" dirty="0"/>
              <a:t>201 14th St., Suite 200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Dallas, Texas  75201			</a:t>
            </a:r>
            <a:r>
              <a:rPr lang="en-US" sz="1800" dirty="0"/>
              <a:t>Glenwood Springs, CO </a:t>
            </a:r>
            <a:r>
              <a:rPr lang="en-US" sz="1800" dirty="0" smtClean="0"/>
              <a:t>81600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(214) 661-5582				</a:t>
            </a:r>
            <a:r>
              <a:rPr lang="en-US" sz="1800" dirty="0" smtClean="0">
                <a:hlinkClick r:id="rId3"/>
              </a:rPr>
              <a:t>snk@mountainlawfirm.com</a:t>
            </a: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>
                <a:hlinkClick r:id="rId4"/>
              </a:rPr>
              <a:t>sfox@polsinelli.com</a:t>
            </a: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Twitter:  </a:t>
            </a:r>
            <a:r>
              <a:rPr lang="en-US" sz="1800" dirty="0" err="1" smtClean="0"/>
              <a:t>StephenEFox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895600" y="6324601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© 2015 Polsinelli PC.  In California, Polsinelli LLP.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/>
              <a:t>   Polsinelli is a registered mark of Polsinelli PC</a:t>
            </a:r>
          </a:p>
        </p:txBody>
      </p:sp>
    </p:spTree>
    <p:extLst>
      <p:ext uri="{BB962C8B-B14F-4D97-AF65-F5344CB8AC3E}">
        <p14:creationId xmlns:p14="http://schemas.microsoft.com/office/powerpoint/2010/main" val="401704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Takeaways from the 2015 Federal Rules Amendments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Effective Use (and effective defense of) Rule 30(b)(6) Depositions (“corporate representative” depositions)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Choosing and Working with Expert Witnesses</a:t>
            </a:r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895600" y="6476999"/>
            <a:ext cx="3352800" cy="304801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</a:t>
            </a:r>
            <a:r>
              <a:rPr lang="en-US" i="1" dirty="0" smtClean="0"/>
              <a:t>Fox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013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Amendments to </a:t>
            </a:r>
            <a:r>
              <a:rPr lang="en-US" dirty="0" err="1" smtClean="0"/>
              <a:t>FRCP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2209800"/>
            <a:ext cx="8153400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Amendments effective December 1, 2015</a:t>
            </a:r>
          </a:p>
          <a:p>
            <a:r>
              <a:rPr lang="en-US" dirty="0" smtClean="0"/>
              <a:t>Changes made to Rules 1, 4, 16, 26, 34, 37 and 84</a:t>
            </a:r>
          </a:p>
          <a:p>
            <a:endParaRPr lang="en-US" dirty="0" smtClean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14581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Hello, “Proportional” and Narrowed Discovery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724400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Old Rule </a:t>
            </a:r>
            <a:r>
              <a:rPr lang="en-US" dirty="0"/>
              <a:t>26(b) (1</a:t>
            </a:r>
            <a:r>
              <a:rPr lang="en-US" dirty="0" smtClean="0"/>
              <a:t>) – scope of </a:t>
            </a:r>
            <a:r>
              <a:rPr lang="en-US" dirty="0"/>
              <a:t>discovery </a:t>
            </a:r>
            <a:r>
              <a:rPr lang="en-US" dirty="0" smtClean="0"/>
              <a:t>included </a:t>
            </a:r>
            <a:r>
              <a:rPr lang="en-US" dirty="0"/>
              <a:t>"any </a:t>
            </a:r>
            <a:r>
              <a:rPr lang="en-US" dirty="0" smtClean="0"/>
              <a:t>non-privileged </a:t>
            </a:r>
            <a:r>
              <a:rPr lang="en-US" dirty="0"/>
              <a:t>information relevant to any party's claims or </a:t>
            </a:r>
            <a:r>
              <a:rPr lang="en-US" dirty="0" smtClean="0"/>
              <a:t>defenses“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Could be expanded </a:t>
            </a:r>
            <a:r>
              <a:rPr lang="en-US" dirty="0"/>
              <a:t>to include information relevant to "the subject matter involved in the action." </a:t>
            </a:r>
            <a:endParaRPr lang="en-US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Amended Rule 26(b)(1)—eliminates "</a:t>
            </a:r>
            <a:r>
              <a:rPr lang="en-US" dirty="0"/>
              <a:t>subject matter" </a:t>
            </a:r>
            <a:r>
              <a:rPr lang="en-US" dirty="0" smtClean="0"/>
              <a:t>proviso and defines scope </a:t>
            </a:r>
            <a:r>
              <a:rPr lang="en-US" dirty="0"/>
              <a:t>of discovery as "matter relevant to the parties' claims and defenses </a:t>
            </a:r>
            <a:r>
              <a:rPr lang="en-US" i="1" dirty="0"/>
              <a:t>and proportional to the needs of the </a:t>
            </a:r>
            <a:r>
              <a:rPr lang="en-US" i="1" dirty="0" smtClean="0"/>
              <a:t>case“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Must consider 6 </a:t>
            </a:r>
            <a:r>
              <a:rPr lang="en-US" dirty="0"/>
              <a:t>factors: </a:t>
            </a:r>
            <a:endParaRPr lang="en-US" dirty="0" smtClean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[i</a:t>
            </a:r>
            <a:r>
              <a:rPr lang="en-US" dirty="0"/>
              <a:t>] the issues at stake in </a:t>
            </a:r>
            <a:r>
              <a:rPr lang="en-US" dirty="0" smtClean="0"/>
              <a:t>action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[ii</a:t>
            </a:r>
            <a:r>
              <a:rPr lang="en-US" dirty="0"/>
              <a:t>] </a:t>
            </a:r>
            <a:r>
              <a:rPr lang="en-US" dirty="0" smtClean="0"/>
              <a:t>amount </a:t>
            </a:r>
            <a:r>
              <a:rPr lang="en-US" dirty="0"/>
              <a:t>in </a:t>
            </a:r>
            <a:r>
              <a:rPr lang="en-US" dirty="0" smtClean="0"/>
              <a:t>controversy</a:t>
            </a:r>
            <a:endParaRPr lang="en-US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[iii</a:t>
            </a:r>
            <a:r>
              <a:rPr lang="en-US" dirty="0"/>
              <a:t>] </a:t>
            </a:r>
            <a:r>
              <a:rPr lang="en-US" dirty="0" smtClean="0"/>
              <a:t>parties</a:t>
            </a:r>
            <a:r>
              <a:rPr lang="en-US" dirty="0"/>
              <a:t>' relative access to relevant </a:t>
            </a:r>
            <a:r>
              <a:rPr lang="en-US" dirty="0" smtClean="0"/>
              <a:t>information</a:t>
            </a:r>
            <a:endParaRPr lang="en-US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[iv</a:t>
            </a:r>
            <a:r>
              <a:rPr lang="en-US" dirty="0"/>
              <a:t>] </a:t>
            </a:r>
            <a:r>
              <a:rPr lang="en-US" dirty="0" smtClean="0"/>
              <a:t>parties</a:t>
            </a:r>
            <a:r>
              <a:rPr lang="en-US" dirty="0"/>
              <a:t>' </a:t>
            </a:r>
            <a:r>
              <a:rPr lang="en-US" dirty="0" smtClean="0"/>
              <a:t>resources</a:t>
            </a:r>
            <a:endParaRPr lang="en-US" dirty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[v</a:t>
            </a:r>
            <a:r>
              <a:rPr lang="en-US" dirty="0"/>
              <a:t>] </a:t>
            </a:r>
            <a:r>
              <a:rPr lang="en-US" dirty="0" smtClean="0"/>
              <a:t>importance </a:t>
            </a:r>
            <a:r>
              <a:rPr lang="en-US" dirty="0"/>
              <a:t>of the discovery in resolving </a:t>
            </a:r>
            <a:r>
              <a:rPr lang="en-US" dirty="0" smtClean="0"/>
              <a:t>issues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[vi</a:t>
            </a:r>
            <a:r>
              <a:rPr lang="en-US" dirty="0"/>
              <a:t>] whether </a:t>
            </a:r>
            <a:r>
              <a:rPr lang="en-US" dirty="0" smtClean="0"/>
              <a:t>burden/expense </a:t>
            </a:r>
            <a:r>
              <a:rPr lang="en-US" dirty="0"/>
              <a:t>of </a:t>
            </a:r>
            <a:r>
              <a:rPr lang="en-US" dirty="0" smtClean="0"/>
              <a:t>proposed </a:t>
            </a:r>
            <a:r>
              <a:rPr lang="en-US" dirty="0"/>
              <a:t>discovery outweighs its likely </a:t>
            </a:r>
            <a:r>
              <a:rPr lang="en-US" dirty="0" smtClean="0"/>
              <a:t>benefit</a:t>
            </a:r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895600" y="6502400"/>
            <a:ext cx="3352800" cy="3810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9328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Hello, “Proportional” and Narrowed Discovery</a:t>
            </a:r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92500"/>
          </a:bodyPr>
          <a:lstStyle/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Takeaway: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Discoverability </a:t>
            </a:r>
            <a:r>
              <a:rPr lang="en-US" dirty="0"/>
              <a:t>will turn on </a:t>
            </a:r>
            <a:r>
              <a:rPr lang="en-US" dirty="0" smtClean="0"/>
              <a:t>case-by-case </a:t>
            </a:r>
            <a:r>
              <a:rPr lang="en-US" dirty="0"/>
              <a:t>assessment of the information's importance </a:t>
            </a:r>
            <a:r>
              <a:rPr lang="en-US" dirty="0" smtClean="0"/>
              <a:t>to case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Focus on </a:t>
            </a:r>
            <a:r>
              <a:rPr lang="en-US" dirty="0"/>
              <a:t>determining what </a:t>
            </a:r>
            <a:r>
              <a:rPr lang="en-US" dirty="0" smtClean="0"/>
              <a:t>you genuinely </a:t>
            </a:r>
            <a:r>
              <a:rPr lang="en-US" dirty="0"/>
              <a:t>need and </a:t>
            </a:r>
            <a:r>
              <a:rPr lang="en-US" dirty="0" smtClean="0"/>
              <a:t>make </a:t>
            </a:r>
            <a:r>
              <a:rPr lang="en-US" dirty="0"/>
              <a:t>a cost-benefit assessment of likely </a:t>
            </a:r>
            <a:r>
              <a:rPr lang="en-US" dirty="0" smtClean="0"/>
              <a:t>value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Consider sequencing </a:t>
            </a:r>
            <a:r>
              <a:rPr lang="en-US" dirty="0"/>
              <a:t>discovery to focus on those issues with </a:t>
            </a:r>
            <a:r>
              <a:rPr lang="en-US" dirty="0" smtClean="0"/>
              <a:t>greatest </a:t>
            </a:r>
            <a:r>
              <a:rPr lang="en-US" dirty="0"/>
              <a:t>likelihood to resolve </a:t>
            </a:r>
            <a:r>
              <a:rPr lang="en-US" dirty="0" smtClean="0"/>
              <a:t>case </a:t>
            </a:r>
            <a:r>
              <a:rPr lang="en-US" dirty="0"/>
              <a:t>and </a:t>
            </a:r>
            <a:r>
              <a:rPr lang="en-US" dirty="0" smtClean="0"/>
              <a:t>biggest </a:t>
            </a:r>
            <a:r>
              <a:rPr lang="en-US" dirty="0"/>
              <a:t>bang-for-the buck at the outset, with more discovery, later, as </a:t>
            </a:r>
            <a:r>
              <a:rPr lang="en-US" dirty="0" smtClean="0"/>
              <a:t>case deserves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37333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Goodbye “Reasonably Calculated”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/>
          </a:bodyPr>
          <a:lstStyle/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Phrase </a:t>
            </a:r>
            <a:r>
              <a:rPr lang="en-US" dirty="0"/>
              <a:t>"reasonably calculated to lead to the discovery of admissible evidence" is banished from the </a:t>
            </a:r>
            <a:r>
              <a:rPr lang="en-US" dirty="0" smtClean="0"/>
              <a:t>lexicon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Phrase had </a:t>
            </a:r>
            <a:r>
              <a:rPr lang="en-US" dirty="0"/>
              <a:t>become shorthand </a:t>
            </a:r>
            <a:r>
              <a:rPr lang="en-US" dirty="0" smtClean="0"/>
              <a:t>to </a:t>
            </a:r>
            <a:r>
              <a:rPr lang="en-US" dirty="0"/>
              <a:t>justify expansive </a:t>
            </a:r>
            <a:r>
              <a:rPr lang="en-US" dirty="0" smtClean="0"/>
              <a:t>discovery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Rule </a:t>
            </a:r>
            <a:r>
              <a:rPr lang="en-US" dirty="0"/>
              <a:t>26(b) (1) now provides </a:t>
            </a:r>
            <a:r>
              <a:rPr lang="en-US" dirty="0" smtClean="0"/>
              <a:t>“[</a:t>
            </a:r>
            <a:r>
              <a:rPr lang="en-US" dirty="0"/>
              <a:t>i]</a:t>
            </a:r>
            <a:r>
              <a:rPr lang="en-US" dirty="0" err="1"/>
              <a:t>nformation</a:t>
            </a:r>
            <a:r>
              <a:rPr lang="en-US" dirty="0"/>
              <a:t> within this scope of discovery need not be admissible in evidence to be discoverable</a:t>
            </a:r>
            <a:r>
              <a:rPr lang="en-US" dirty="0" smtClean="0"/>
              <a:t>."</a:t>
            </a:r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69640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Case Management Encouraged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Amendments promotes a culture shift toward </a:t>
            </a:r>
            <a:r>
              <a:rPr lang="en-US" b="1" u="sng" dirty="0"/>
              <a:t>more</a:t>
            </a:r>
            <a:r>
              <a:rPr lang="en-US" dirty="0"/>
              <a:t> active case management by judges (with parties’ cooperation)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Amended Rule 1 provides that the Rules should be "construed" and "administered" to "secure the just, speedy and inexpensive determination of every action and proceeding."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Amended Rule 16 encourages live case management conferences and eliminates case management conferences by mail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Amended Rule 16 encourages courts to direct parties to request a conference with the court before filing any discovery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27002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Early Document Requests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49763"/>
          </a:xfrm>
        </p:spPr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Amended Rule 26 permits </a:t>
            </a:r>
            <a:r>
              <a:rPr lang="en-US" dirty="0"/>
              <a:t>any party </a:t>
            </a:r>
            <a:r>
              <a:rPr lang="en-US" dirty="0" smtClean="0"/>
              <a:t>to deliver </a:t>
            </a:r>
            <a:r>
              <a:rPr lang="en-US" dirty="0"/>
              <a:t>document requests as early as 21 days after service of </a:t>
            </a:r>
            <a:r>
              <a:rPr lang="en-US" dirty="0" smtClean="0"/>
              <a:t>complaint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Although </a:t>
            </a:r>
            <a:r>
              <a:rPr lang="en-US" dirty="0"/>
              <a:t>responses </a:t>
            </a:r>
            <a:r>
              <a:rPr lang="en-US" dirty="0" smtClean="0"/>
              <a:t>not due </a:t>
            </a:r>
            <a:r>
              <a:rPr lang="en-US" dirty="0"/>
              <a:t>until 30 days after </a:t>
            </a:r>
            <a:r>
              <a:rPr lang="en-US" dirty="0" smtClean="0"/>
              <a:t>initial </a:t>
            </a:r>
            <a:r>
              <a:rPr lang="en-US" dirty="0"/>
              <a:t>26(f) conference, </a:t>
            </a:r>
            <a:r>
              <a:rPr lang="en-US" dirty="0" smtClean="0"/>
              <a:t>early </a:t>
            </a:r>
            <a:r>
              <a:rPr lang="en-US" dirty="0"/>
              <a:t>service </a:t>
            </a:r>
            <a:r>
              <a:rPr lang="en-US" dirty="0" smtClean="0"/>
              <a:t>designed </a:t>
            </a:r>
            <a:r>
              <a:rPr lang="en-US" dirty="0"/>
              <a:t>to focus </a:t>
            </a:r>
            <a:r>
              <a:rPr lang="en-US" dirty="0" smtClean="0"/>
              <a:t>parties on what </a:t>
            </a:r>
            <a:r>
              <a:rPr lang="en-US" dirty="0"/>
              <a:t>discovery is proportional and to tee up issues </a:t>
            </a:r>
            <a:r>
              <a:rPr lang="en-US" dirty="0" smtClean="0"/>
              <a:t>sooner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Takeaway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While Plaintiffs will often </a:t>
            </a:r>
            <a:r>
              <a:rPr lang="en-US" dirty="0"/>
              <a:t>have </a:t>
            </a:r>
            <a:r>
              <a:rPr lang="en-US" dirty="0" smtClean="0"/>
              <a:t>document </a:t>
            </a:r>
            <a:r>
              <a:rPr lang="en-US" dirty="0"/>
              <a:t>requests ready to serve at the 21- day </a:t>
            </a:r>
            <a:r>
              <a:rPr lang="en-US" dirty="0" smtClean="0"/>
              <a:t>point, </a:t>
            </a:r>
            <a:r>
              <a:rPr lang="en-US" dirty="0"/>
              <a:t>defendants may need to </a:t>
            </a:r>
            <a:r>
              <a:rPr lang="en-US" dirty="0" smtClean="0"/>
              <a:t>scramble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</a:t>
            </a:r>
            <a:r>
              <a:rPr lang="en-US" dirty="0" smtClean="0"/>
              <a:t>ven </a:t>
            </a:r>
            <a:r>
              <a:rPr lang="en-US" dirty="0"/>
              <a:t>though </a:t>
            </a:r>
            <a:r>
              <a:rPr lang="en-US" dirty="0" smtClean="0"/>
              <a:t>responding </a:t>
            </a:r>
            <a:r>
              <a:rPr lang="en-US" dirty="0"/>
              <a:t>party's time to respond does not </a:t>
            </a:r>
            <a:r>
              <a:rPr lang="en-US" dirty="0" smtClean="0"/>
              <a:t>begin </a:t>
            </a:r>
            <a:r>
              <a:rPr lang="en-US" dirty="0"/>
              <a:t>to run until </a:t>
            </a:r>
            <a:r>
              <a:rPr lang="en-US" dirty="0" smtClean="0"/>
              <a:t>Rule </a:t>
            </a:r>
            <a:r>
              <a:rPr lang="en-US" dirty="0"/>
              <a:t>26(f) conference, </a:t>
            </a:r>
            <a:r>
              <a:rPr lang="en-US" dirty="0" smtClean="0"/>
              <a:t>because party </a:t>
            </a:r>
            <a:r>
              <a:rPr lang="en-US" dirty="0"/>
              <a:t>had early notice of the </a:t>
            </a:r>
            <a:r>
              <a:rPr lang="en-US" dirty="0" smtClean="0"/>
              <a:t>materials sought, requests </a:t>
            </a:r>
            <a:r>
              <a:rPr lang="en-US" dirty="0"/>
              <a:t>for lengthy extensions </a:t>
            </a:r>
            <a:r>
              <a:rPr lang="en-US" dirty="0" smtClean="0"/>
              <a:t>will be less </a:t>
            </a:r>
            <a:r>
              <a:rPr lang="en-US" dirty="0"/>
              <a:t>tenable</a:t>
            </a:r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707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Meaningful Document</a:t>
            </a:r>
            <a:br>
              <a:rPr lang="en-US" dirty="0" smtClean="0"/>
            </a:br>
            <a:r>
              <a:rPr lang="en-US" dirty="0" smtClean="0"/>
              <a:t>Request Responses</a:t>
            </a:r>
            <a:endParaRPr lang="en-US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602163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Amended Rule </a:t>
            </a:r>
            <a:r>
              <a:rPr lang="en-US" dirty="0"/>
              <a:t>34 </a:t>
            </a:r>
            <a:r>
              <a:rPr lang="en-US" dirty="0" smtClean="0"/>
              <a:t> requires objections be </a:t>
            </a:r>
            <a:r>
              <a:rPr lang="en-US" dirty="0"/>
              <a:t>stated "with specificity." </a:t>
            </a:r>
            <a:endParaRPr lang="en-US" dirty="0" smtClean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Statement that document</a:t>
            </a:r>
            <a:r>
              <a:rPr lang="en-US" dirty="0" smtClean="0"/>
              <a:t> production </a:t>
            </a:r>
            <a:r>
              <a:rPr lang="en-US" dirty="0"/>
              <a:t>will occur "subject to the foregoing objections" </a:t>
            </a:r>
            <a:r>
              <a:rPr lang="en-US" dirty="0" smtClean="0"/>
              <a:t>is not sufficient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Responses </a:t>
            </a:r>
            <a:r>
              <a:rPr lang="en-US" dirty="0"/>
              <a:t>must state "whether any </a:t>
            </a:r>
            <a:r>
              <a:rPr lang="en-US" dirty="0" smtClean="0"/>
              <a:t>responsive materials </a:t>
            </a:r>
            <a:r>
              <a:rPr lang="en-US" dirty="0"/>
              <a:t>are being withheld on the basis of [any particular] objection." </a:t>
            </a:r>
            <a:endParaRPr lang="en-US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Production </a:t>
            </a:r>
            <a:r>
              <a:rPr lang="en-US" dirty="0"/>
              <a:t>must be completed "no later than the time for inspection specified in the request or another reasonable time specified in the response." </a:t>
            </a:r>
            <a:endParaRPr lang="en-US" dirty="0" smtClean="0"/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And, if the production is rolling, </a:t>
            </a:r>
            <a:r>
              <a:rPr lang="en-US" dirty="0"/>
              <a:t>"the beginning and end dates of the </a:t>
            </a:r>
            <a:r>
              <a:rPr lang="en-US" dirty="0" smtClean="0"/>
              <a:t>production“ must be provided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Takeaways: </a:t>
            </a:r>
            <a:r>
              <a:rPr lang="en-US" dirty="0" smtClean="0"/>
              <a:t>The </a:t>
            </a:r>
            <a:r>
              <a:rPr lang="en-US" dirty="0"/>
              <a:t>consequences of failure to meet a promised production end date are </a:t>
            </a:r>
            <a:r>
              <a:rPr lang="en-US" dirty="0" smtClean="0"/>
              <a:t>unclear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One </a:t>
            </a:r>
            <a:r>
              <a:rPr lang="en-US" dirty="0"/>
              <a:t>thing is </a:t>
            </a:r>
            <a:r>
              <a:rPr lang="en-US" dirty="0" smtClean="0"/>
              <a:t>clear—responding parties must accelerate </a:t>
            </a:r>
            <a:r>
              <a:rPr lang="en-US" dirty="0"/>
              <a:t>their document collection and review </a:t>
            </a:r>
            <a:r>
              <a:rPr lang="en-US" dirty="0" smtClean="0"/>
              <a:t>efforts if </a:t>
            </a:r>
            <a:r>
              <a:rPr lang="en-US" dirty="0"/>
              <a:t>they are to specify, within 30 days, whether anything is being withheld and what the end date for production will </a:t>
            </a:r>
            <a:r>
              <a:rPr lang="en-US" dirty="0" smtClean="0"/>
              <a:t>be</a:t>
            </a:r>
            <a:endParaRPr lang="en-US" dirty="0"/>
          </a:p>
        </p:txBody>
      </p:sp>
      <p:sp>
        <p:nvSpPr>
          <p:cNvPr id="4" name="Slide Number Placeholder 3" descr="" titl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A5E9-2FED-478C-A2E9-0409D44AFB33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 descr="" title=""/>
          <p:cNvSpPr>
            <a:spLocks noGrp="1"/>
          </p:cNvSpPr>
          <p:nvPr>
            <p:ph type="ftr" sz="quarter" idx="4294967295"/>
          </p:nvPr>
        </p:nvSpPr>
        <p:spPr>
          <a:xfrm>
            <a:off x="2971800" y="636016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i="1" dirty="0"/>
              <a:t>© 2016 Sander N. Karp and Stephen E. Fox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4727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293e2bb4677824be5f5293155ded7d9c0cba9c4"/>
</p:tagLst>
</file>

<file path=ppt/theme/theme1.xml><?xml version="1.0" encoding="utf-8"?>
<a:theme xmlns:a="http://schemas.openxmlformats.org/drawingml/2006/main" name="Office Theme">
  <a:themeElements>
    <a:clrScheme name="lebc0615">
      <a:dk1>
        <a:srgbClr val="000000"/>
      </a:dk1>
      <a:lt1>
        <a:srgbClr val="FFFFFF"/>
      </a:lt1>
      <a:dk2>
        <a:srgbClr val="B2292E"/>
      </a:dk2>
      <a:lt2>
        <a:srgbClr val="5B6770"/>
      </a:lt2>
      <a:accent1>
        <a:srgbClr val="00ACC7"/>
      </a:accent1>
      <a:accent2>
        <a:srgbClr val="C3D417"/>
      </a:accent2>
      <a:accent3>
        <a:srgbClr val="FFC53F"/>
      </a:accent3>
      <a:accent4>
        <a:srgbClr val="9E9262"/>
      </a:accent4>
      <a:accent5>
        <a:srgbClr val="CC6600"/>
      </a:accent5>
      <a:accent6>
        <a:srgbClr val="0070C0"/>
      </a:accent6>
      <a:hlink>
        <a:srgbClr val="869210"/>
      </a:hlink>
      <a:folHlink>
        <a:srgbClr val="C88A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1154</Words>
  <Application>Microsoft Office PowerPoint</Application>
  <PresentationFormat>On-screen Show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Best in Class Discovery: Federal Rules Amendments; Effective 30(b)(6) Depositions; and Working with Experts</vt:lpstr>
      <vt:lpstr>Agenda</vt:lpstr>
      <vt:lpstr>Amendments to FRCP</vt:lpstr>
      <vt:lpstr>Hello, “Proportional” and Narrowed Discovery</vt:lpstr>
      <vt:lpstr>Hello, “Proportional” and Narrowed Discovery</vt:lpstr>
      <vt:lpstr>Goodbye “Reasonably Calculated”</vt:lpstr>
      <vt:lpstr>Active Case Management Encouraged</vt:lpstr>
      <vt:lpstr>Early Document Requests</vt:lpstr>
      <vt:lpstr>Meaningful Document Request Responses</vt:lpstr>
      <vt:lpstr>Nat’l (and More Forgiving) Standards for E-Discovery Sanctions</vt:lpstr>
      <vt:lpstr>Corp. Rep. Depositions</vt:lpstr>
      <vt:lpstr>Corp. Rep. Depositions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
  </dc:creator>
  <cp:lastModifiedBy>
  </cp:lastModifiedBy>
  <cp:revision>1</cp:revision>
  <dcterms:modified xsi:type="dcterms:W3CDTF">1901-01-01T06:00:00Z</dcterms:modified>
</cp:coreProperties>
</file>